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5058" r:id="rId2"/>
  </p:sldMasterIdLst>
  <p:notesMasterIdLst>
    <p:notesMasterId r:id="rId114"/>
  </p:notesMasterIdLst>
  <p:handoutMasterIdLst>
    <p:handoutMasterId r:id="rId115"/>
  </p:handoutMasterIdLst>
  <p:sldIdLst>
    <p:sldId id="1126" r:id="rId3"/>
    <p:sldId id="1848" r:id="rId4"/>
    <p:sldId id="1326" r:id="rId5"/>
    <p:sldId id="1714" r:id="rId6"/>
    <p:sldId id="1717" r:id="rId7"/>
    <p:sldId id="1715" r:id="rId8"/>
    <p:sldId id="1719" r:id="rId9"/>
    <p:sldId id="1722" r:id="rId10"/>
    <p:sldId id="1723" r:id="rId11"/>
    <p:sldId id="1726" r:id="rId12"/>
    <p:sldId id="1724" r:id="rId13"/>
    <p:sldId id="1725" r:id="rId14"/>
    <p:sldId id="1727" r:id="rId15"/>
    <p:sldId id="1728" r:id="rId16"/>
    <p:sldId id="1729" r:id="rId17"/>
    <p:sldId id="1730" r:id="rId18"/>
    <p:sldId id="1731" r:id="rId19"/>
    <p:sldId id="1732" r:id="rId20"/>
    <p:sldId id="1734" r:id="rId21"/>
    <p:sldId id="1735" r:id="rId22"/>
    <p:sldId id="1736" r:id="rId23"/>
    <p:sldId id="1737" r:id="rId24"/>
    <p:sldId id="1738" r:id="rId25"/>
    <p:sldId id="1740" r:id="rId26"/>
    <p:sldId id="1741" r:id="rId27"/>
    <p:sldId id="1739" r:id="rId28"/>
    <p:sldId id="1742" r:id="rId29"/>
    <p:sldId id="1743" r:id="rId30"/>
    <p:sldId id="1744" r:id="rId31"/>
    <p:sldId id="1745" r:id="rId32"/>
    <p:sldId id="1746" r:id="rId33"/>
    <p:sldId id="1747" r:id="rId34"/>
    <p:sldId id="1748" r:id="rId35"/>
    <p:sldId id="1750" r:id="rId36"/>
    <p:sldId id="1749" r:id="rId37"/>
    <p:sldId id="1678" r:id="rId38"/>
    <p:sldId id="1751" r:id="rId39"/>
    <p:sldId id="1752" r:id="rId40"/>
    <p:sldId id="1753" r:id="rId41"/>
    <p:sldId id="1754" r:id="rId42"/>
    <p:sldId id="1756" r:id="rId43"/>
    <p:sldId id="1757" r:id="rId44"/>
    <p:sldId id="1758" r:id="rId45"/>
    <p:sldId id="1759" r:id="rId46"/>
    <p:sldId id="1761" r:id="rId47"/>
    <p:sldId id="1760" r:id="rId48"/>
    <p:sldId id="1762" r:id="rId49"/>
    <p:sldId id="1763" r:id="rId50"/>
    <p:sldId id="1764" r:id="rId51"/>
    <p:sldId id="1766" r:id="rId52"/>
    <p:sldId id="1767" r:id="rId53"/>
    <p:sldId id="1769" r:id="rId54"/>
    <p:sldId id="1770" r:id="rId55"/>
    <p:sldId id="1771" r:id="rId56"/>
    <p:sldId id="1773" r:id="rId57"/>
    <p:sldId id="1774" r:id="rId58"/>
    <p:sldId id="1775" r:id="rId59"/>
    <p:sldId id="1782" r:id="rId60"/>
    <p:sldId id="1783" r:id="rId61"/>
    <p:sldId id="1779" r:id="rId62"/>
    <p:sldId id="1784" r:id="rId63"/>
    <p:sldId id="1785" r:id="rId64"/>
    <p:sldId id="1786" r:id="rId65"/>
    <p:sldId id="1787" r:id="rId66"/>
    <p:sldId id="1788" r:id="rId67"/>
    <p:sldId id="1789" r:id="rId68"/>
    <p:sldId id="1790" r:id="rId69"/>
    <p:sldId id="1791" r:id="rId70"/>
    <p:sldId id="1792" r:id="rId71"/>
    <p:sldId id="1793" r:id="rId72"/>
    <p:sldId id="1794" r:id="rId73"/>
    <p:sldId id="1796" r:id="rId74"/>
    <p:sldId id="1795" r:id="rId75"/>
    <p:sldId id="1797" r:id="rId76"/>
    <p:sldId id="1798" r:id="rId77"/>
    <p:sldId id="1799" r:id="rId78"/>
    <p:sldId id="1800" r:id="rId79"/>
    <p:sldId id="1801" r:id="rId80"/>
    <p:sldId id="1802" r:id="rId81"/>
    <p:sldId id="1804" r:id="rId82"/>
    <p:sldId id="1805" r:id="rId83"/>
    <p:sldId id="1806" r:id="rId84"/>
    <p:sldId id="1807" r:id="rId85"/>
    <p:sldId id="1809" r:id="rId86"/>
    <p:sldId id="1810" r:id="rId87"/>
    <p:sldId id="1811" r:id="rId88"/>
    <p:sldId id="1812" r:id="rId89"/>
    <p:sldId id="1813" r:id="rId90"/>
    <p:sldId id="1814" r:id="rId91"/>
    <p:sldId id="1815" r:id="rId92"/>
    <p:sldId id="1816" r:id="rId93"/>
    <p:sldId id="1817" r:id="rId94"/>
    <p:sldId id="1818" r:id="rId95"/>
    <p:sldId id="1820" r:id="rId96"/>
    <p:sldId id="1821" r:id="rId97"/>
    <p:sldId id="1822" r:id="rId98"/>
    <p:sldId id="1823" r:id="rId99"/>
    <p:sldId id="1824" r:id="rId100"/>
    <p:sldId id="1826" r:id="rId101"/>
    <p:sldId id="1827" r:id="rId102"/>
    <p:sldId id="1828" r:id="rId103"/>
    <p:sldId id="1830" r:id="rId104"/>
    <p:sldId id="1829" r:id="rId105"/>
    <p:sldId id="1832" r:id="rId106"/>
    <p:sldId id="1833" r:id="rId107"/>
    <p:sldId id="1834" r:id="rId108"/>
    <p:sldId id="1835" r:id="rId109"/>
    <p:sldId id="1836" r:id="rId110"/>
    <p:sldId id="1837" r:id="rId111"/>
    <p:sldId id="1838" r:id="rId112"/>
    <p:sldId id="1849" r:id="rId113"/>
  </p:sldIdLst>
  <p:sldSz cx="9144000" cy="5143500" type="screen16x9"/>
  <p:notesSz cx="6735763" cy="9866313"/>
  <p:defaultTextStyle>
    <a:defPPr>
      <a:defRPr lang="ko-KR"/>
    </a:defPPr>
    <a:lvl1pPr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389582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779163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168745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558326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1947908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337489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2727071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116652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  <p15:guide id="3" orient="horz" pos="3107">
          <p15:clr>
            <a:srgbClr val="A4A3A4"/>
          </p15:clr>
        </p15:guide>
        <p15:guide id="4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66"/>
    <a:srgbClr val="4BACC6"/>
    <a:srgbClr val="404040"/>
    <a:srgbClr val="00CC99"/>
    <a:srgbClr val="E48E1C"/>
    <a:srgbClr val="FF9700"/>
    <a:srgbClr val="667CEC"/>
    <a:srgbClr val="00B0F0"/>
    <a:srgbClr val="EE7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94279" autoAdjust="0"/>
  </p:normalViewPr>
  <p:slideViewPr>
    <p:cSldViewPr>
      <p:cViewPr varScale="1">
        <p:scale>
          <a:sx n="142" d="100"/>
          <a:sy n="142" d="100"/>
        </p:scale>
        <p:origin x="918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6" y="148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3954" y="-96"/>
      </p:cViewPr>
      <p:guideLst>
        <p:guide orient="horz" pos="3130"/>
        <p:guide pos="2144"/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8621" cy="493237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2" y="1"/>
            <a:ext cx="2918621" cy="493237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r">
              <a:defRPr sz="1200"/>
            </a:lvl1pPr>
          </a:lstStyle>
          <a:p>
            <a:pPr>
              <a:defRPr/>
            </a:pPr>
            <a:fld id="{995E349A-2F5C-4CD5-9D55-29F99897CE80}" type="datetimeFigureOut"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pPr>
                <a:defRPr/>
              </a:pPr>
              <a:t>2020-03-02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3236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2" y="9371501"/>
            <a:ext cx="2918621" cy="493236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r">
              <a:defRPr sz="1200"/>
            </a:lvl1pPr>
          </a:lstStyle>
          <a:p>
            <a:pPr>
              <a:defRPr/>
            </a:pPr>
            <a:fld id="{EE633E7D-3427-42F4-A51F-CFCCA527B5A1}" type="slidenum"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9651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t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142" y="1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t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2550" y="741363"/>
            <a:ext cx="6572250" cy="3697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891" y="4684963"/>
            <a:ext cx="5387982" cy="444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9925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b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142" y="9369925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b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68790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38958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77916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168745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5583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1947908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1337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075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7683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4165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7643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2656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7438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367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54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4737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4445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9840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816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62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0523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3034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64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1043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67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7930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68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5738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69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5231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70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3971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73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7538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1938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75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936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7225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76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3232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80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0563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6054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422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1515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23406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929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87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2844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91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9546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92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213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09288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93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7054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65370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5199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05489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101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78513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28220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57267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5728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1498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108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8271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71205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109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9164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51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3789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982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524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19">
            <a:extLst>
              <a:ext uri="{FF2B5EF4-FFF2-40B4-BE49-F238E27FC236}">
                <a16:creationId xmlns:a16="http://schemas.microsoft.com/office/drawing/2014/main" id="{E7322095-37E6-4F45-8BA6-1DE508A629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430" y="253583"/>
            <a:ext cx="6581112" cy="39023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C063BA-7D28-474C-801C-BFFD88C147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8356" y="33655"/>
            <a:ext cx="168910" cy="162559"/>
          </a:xfrm>
          <a:prstGeom prst="rect">
            <a:avLst/>
          </a:prstGeom>
        </p:spPr>
        <p:txBody>
          <a:bodyPr wrap="none" anchor="ctr"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kumimoji="1" lang="ko-KR" altLang="en-US" sz="8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8E1EFF-9AE5-4EE5-9371-4661CE78F84F}"/>
              </a:ext>
            </a:extLst>
          </p:cNvPr>
          <p:cNvGrpSpPr/>
          <p:nvPr userDrawn="1"/>
        </p:nvGrpSpPr>
        <p:grpSpPr>
          <a:xfrm>
            <a:off x="1328458" y="1532036"/>
            <a:ext cx="3243542" cy="1284408"/>
            <a:chOff x="1328458" y="1532036"/>
            <a:chExt cx="3243542" cy="1284408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AAAEEBEB-472F-49AD-AA46-50E23617C169}"/>
                </a:ext>
              </a:extLst>
            </p:cNvPr>
            <p:cNvSpPr/>
            <p:nvPr userDrawn="1"/>
          </p:nvSpPr>
          <p:spPr bwMode="auto">
            <a:xfrm>
              <a:off x="1328458" y="1532036"/>
              <a:ext cx="3243542" cy="64220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F63EC79-CF71-4090-ADF6-ADE97EE3DB0F}"/>
                </a:ext>
              </a:extLst>
            </p:cNvPr>
            <p:cNvSpPr/>
            <p:nvPr userDrawn="1"/>
          </p:nvSpPr>
          <p:spPr bwMode="auto">
            <a:xfrm>
              <a:off x="1328458" y="2174240"/>
              <a:ext cx="1803382" cy="64220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609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Rectangle 19">
              <a:extLst>
                <a:ext uri="{FF2B5EF4-FFF2-40B4-BE49-F238E27FC236}">
                  <a16:creationId xmlns:a16="http://schemas.microsoft.com/office/drawing/2014/main" id="{E7322095-37E6-4F45-8BA6-1DE508A629D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144000" cy="51435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lIns="91430" tIns="45715" rIns="91430" bIns="45715" anchor="ctr"/>
            <a:lstStyle/>
            <a:p>
              <a:pPr algn="ctr">
                <a:defRPr/>
              </a:pPr>
              <a:endParaRPr kumimoji="0" lang="ko-KR" altLang="ko-KR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/>
            <p:cNvSpPr/>
            <p:nvPr userDrawn="1"/>
          </p:nvSpPr>
          <p:spPr bwMode="auto">
            <a:xfrm>
              <a:off x="107504" y="915566"/>
              <a:ext cx="4608512" cy="1584176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직사각형 4"/>
            <p:cNvSpPr/>
            <p:nvPr userDrawn="1"/>
          </p:nvSpPr>
          <p:spPr bwMode="auto">
            <a:xfrm>
              <a:off x="107504" y="2283718"/>
              <a:ext cx="2520280" cy="1080120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B16F77-1DCD-49C6-B4A2-5B8A88AEC462}"/>
              </a:ext>
            </a:extLst>
          </p:cNvPr>
          <p:cNvSpPr/>
          <p:nvPr userDrawn="1"/>
        </p:nvSpPr>
        <p:spPr>
          <a:xfrm>
            <a:off x="611560" y="1347614"/>
            <a:ext cx="3960440" cy="115212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l"/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53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A28A975-929F-4F31-92DA-E6F4B32598EE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2788"/>
            <a:ext cx="9144000" cy="5140711"/>
            <a:chOff x="0" y="2788"/>
            <a:chExt cx="9144000" cy="5140711"/>
          </a:xfrm>
        </p:grpSpPr>
        <p:sp>
          <p:nvSpPr>
            <p:cNvPr id="3" name="Rectangle 19">
              <a:extLst>
                <a:ext uri="{FF2B5EF4-FFF2-40B4-BE49-F238E27FC236}">
                  <a16:creationId xmlns:a16="http://schemas.microsoft.com/office/drawing/2014/main" id="{E7322095-37E6-4F45-8BA6-1DE508A629D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2788"/>
              <a:ext cx="9144000" cy="5140711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lIns="91430" tIns="45715" rIns="91430" bIns="45715" anchor="ctr"/>
            <a:lstStyle/>
            <a:p>
              <a:pPr algn="ctr">
                <a:defRPr/>
              </a:pPr>
              <a:endParaRPr kumimoji="0" lang="ko-KR" altLang="ko-KR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/>
            <p:cNvSpPr/>
            <p:nvPr userDrawn="1"/>
          </p:nvSpPr>
          <p:spPr bwMode="auto">
            <a:xfrm>
              <a:off x="2195736" y="699542"/>
              <a:ext cx="6408712" cy="1800200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직사각형 4"/>
            <p:cNvSpPr/>
            <p:nvPr userDrawn="1"/>
          </p:nvSpPr>
          <p:spPr bwMode="auto">
            <a:xfrm>
              <a:off x="2195736" y="2921520"/>
              <a:ext cx="3744416" cy="1306414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577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614">
          <p15:clr>
            <a:srgbClr val="FBAE40"/>
          </p15:clr>
        </p15:guide>
        <p15:guide id="5" pos="158">
          <p15:clr>
            <a:srgbClr val="FBAE40"/>
          </p15:clr>
        </p15:guide>
        <p15:guide id="9" orient="horz" pos="123">
          <p15:clr>
            <a:srgbClr val="FBAE40"/>
          </p15:clr>
        </p15:guide>
        <p15:guide id="11" pos="5602">
          <p15:clr>
            <a:srgbClr val="FBAE40"/>
          </p15:clr>
        </p15:guide>
        <p15:guide id="12" orient="horz" pos="3117">
          <p15:clr>
            <a:srgbClr val="FBAE40"/>
          </p15:clr>
        </p15:guide>
        <p15:guide id="13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Rectangle 19">
              <a:extLst>
                <a:ext uri="{FF2B5EF4-FFF2-40B4-BE49-F238E27FC236}">
                  <a16:creationId xmlns:a16="http://schemas.microsoft.com/office/drawing/2014/main" id="{E7322095-37E6-4F45-8BA6-1DE508A629D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144000" cy="51435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lIns="91430" tIns="45715" rIns="91430" bIns="45715" anchor="ctr"/>
            <a:lstStyle/>
            <a:p>
              <a:pPr algn="ctr">
                <a:defRPr/>
              </a:pPr>
              <a:endParaRPr kumimoji="0" lang="ko-KR" altLang="ko-KR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/>
            <p:cNvSpPr/>
            <p:nvPr userDrawn="1"/>
          </p:nvSpPr>
          <p:spPr bwMode="auto">
            <a:xfrm>
              <a:off x="107504" y="915566"/>
              <a:ext cx="4608512" cy="1584176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직사각형 4"/>
            <p:cNvSpPr/>
            <p:nvPr userDrawn="1"/>
          </p:nvSpPr>
          <p:spPr bwMode="auto">
            <a:xfrm>
              <a:off x="107504" y="2283718"/>
              <a:ext cx="2520280" cy="1080120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B16F77-1DCD-49C6-B4A2-5B8A88AEC462}"/>
              </a:ext>
            </a:extLst>
          </p:cNvPr>
          <p:cNvSpPr/>
          <p:nvPr userDrawn="1"/>
        </p:nvSpPr>
        <p:spPr>
          <a:xfrm>
            <a:off x="611560" y="1347614"/>
            <a:ext cx="3960440" cy="115212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l"/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B16F77-1DCD-49C6-B4A2-5B8A88AEC462}"/>
              </a:ext>
            </a:extLst>
          </p:cNvPr>
          <p:cNvSpPr/>
          <p:nvPr userDrawn="1"/>
        </p:nvSpPr>
        <p:spPr>
          <a:xfrm>
            <a:off x="763960" y="1500014"/>
            <a:ext cx="3960440" cy="115212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l"/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&amp; A</a:t>
            </a:r>
          </a:p>
          <a:p>
            <a:pPr algn="l"/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17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"/>
            <a:ext cx="9144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1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70" userDrawn="1">
          <p15:clr>
            <a:srgbClr val="FBAE40"/>
          </p15:clr>
        </p15:guide>
        <p15:guide id="2" orient="horz" pos="2074" userDrawn="1">
          <p15:clr>
            <a:srgbClr val="FBAE40"/>
          </p15:clr>
        </p15:guide>
        <p15:guide id="5" pos="158" userDrawn="1">
          <p15:clr>
            <a:srgbClr val="FBAE40"/>
          </p15:clr>
        </p15:guide>
        <p15:guide id="6" pos="249" userDrawn="1">
          <p15:clr>
            <a:srgbClr val="FBAE40"/>
          </p15:clr>
        </p15:guide>
        <p15:guide id="7" pos="340" userDrawn="1">
          <p15:clr>
            <a:srgbClr val="FBAE40"/>
          </p15:clr>
        </p15:guide>
        <p15:guide id="8" orient="horz" pos="720" userDrawn="1">
          <p15:clr>
            <a:srgbClr val="FBAE40"/>
          </p15:clr>
        </p15:guide>
        <p15:guide id="9" orient="horz" pos="413" userDrawn="1">
          <p15:clr>
            <a:srgbClr val="FBAE40"/>
          </p15:clr>
        </p15:guide>
        <p15:guide id="10" orient="horz" pos="981" userDrawn="1">
          <p15:clr>
            <a:srgbClr val="FBAE40"/>
          </p15:clr>
        </p15:guide>
        <p15:guide id="11" pos="5602" userDrawn="1">
          <p15:clr>
            <a:srgbClr val="FBAE40"/>
          </p15:clr>
        </p15:guide>
        <p15:guide id="12" orient="horz" pos="3117" userDrawn="1">
          <p15:clr>
            <a:srgbClr val="FBAE40"/>
          </p15:clr>
        </p15:guide>
        <p15:guide id="13" pos="2294" userDrawn="1">
          <p15:clr>
            <a:srgbClr val="FBAE40"/>
          </p15:clr>
        </p15:guide>
        <p15:guide id="14" pos="357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A28A975-929F-4F31-92DA-E6F4B32598EE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5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614" userDrawn="1">
          <p15:clr>
            <a:srgbClr val="FBAE40"/>
          </p15:clr>
        </p15:guide>
        <p15:guide id="5" pos="158">
          <p15:clr>
            <a:srgbClr val="FBAE40"/>
          </p15:clr>
        </p15:guide>
        <p15:guide id="9" orient="horz" pos="123" userDrawn="1">
          <p15:clr>
            <a:srgbClr val="FBAE40"/>
          </p15:clr>
        </p15:guide>
        <p15:guide id="11" pos="5602">
          <p15:clr>
            <a:srgbClr val="FBAE40"/>
          </p15:clr>
        </p15:guide>
        <p15:guide id="12" orient="horz" pos="3117">
          <p15:clr>
            <a:srgbClr val="FBAE40"/>
          </p15:clr>
        </p15:guide>
        <p15:guide id="13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A28A975-929F-4F31-92DA-E6F4B32598EE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762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614">
          <p15:clr>
            <a:srgbClr val="FBAE40"/>
          </p15:clr>
        </p15:guide>
        <p15:guide id="5" pos="158">
          <p15:clr>
            <a:srgbClr val="FBAE40"/>
          </p15:clr>
        </p15:guide>
        <p15:guide id="9" orient="horz" pos="123">
          <p15:clr>
            <a:srgbClr val="FBAE40"/>
          </p15:clr>
        </p15:guide>
        <p15:guide id="11" pos="5602">
          <p15:clr>
            <a:srgbClr val="FBAE40"/>
          </p15:clr>
        </p15:guide>
        <p15:guide id="12" orient="horz" pos="3117">
          <p15:clr>
            <a:srgbClr val="FBAE40"/>
          </p15:clr>
        </p15:guide>
        <p15:guide id="13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E37F59-7682-42C9-8E7C-0B6B39C42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8356" y="33655"/>
            <a:ext cx="168910" cy="162559"/>
          </a:xfrm>
          <a:prstGeom prst="rect">
            <a:avLst/>
          </a:prstGeom>
        </p:spPr>
        <p:txBody>
          <a:bodyPr wrap="none" anchor="ctr"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kumimoji="1" lang="ko-KR" altLang="en-US" sz="8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41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5">
          <p15:clr>
            <a:srgbClr val="FBAE40"/>
          </p15:clr>
        </p15:guide>
        <p15:guide id="2" pos="2846">
          <p15:clr>
            <a:srgbClr val="FBAE40"/>
          </p15:clr>
        </p15:guide>
        <p15:guide id="3" orient="horz" pos="145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19">
            <a:extLst>
              <a:ext uri="{FF2B5EF4-FFF2-40B4-BE49-F238E27FC236}">
                <a16:creationId xmlns:a16="http://schemas.microsoft.com/office/drawing/2014/main" id="{E7322095-37E6-4F45-8BA6-1DE508A629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430" y="253583"/>
            <a:ext cx="6581112" cy="39023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C063BA-7D28-474C-801C-BFFD88C147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8356" y="33655"/>
            <a:ext cx="168910" cy="162559"/>
          </a:xfrm>
          <a:prstGeom prst="rect">
            <a:avLst/>
          </a:prstGeom>
        </p:spPr>
        <p:txBody>
          <a:bodyPr wrap="none" anchor="ctr"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kumimoji="1" lang="ko-KR" altLang="en-US" sz="8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F63EC79-CF71-4090-ADF6-ADE97EE3DB0F}"/>
              </a:ext>
            </a:extLst>
          </p:cNvPr>
          <p:cNvSpPr/>
          <p:nvPr userDrawn="1"/>
        </p:nvSpPr>
        <p:spPr bwMode="auto">
          <a:xfrm>
            <a:off x="2843808" y="777240"/>
            <a:ext cx="4608552" cy="12067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BA5BF-A430-41B6-80C2-FCE282B74100}"/>
              </a:ext>
            </a:extLst>
          </p:cNvPr>
          <p:cNvSpPr/>
          <p:nvPr userDrawn="1"/>
        </p:nvSpPr>
        <p:spPr bwMode="auto">
          <a:xfrm>
            <a:off x="2843808" y="2712720"/>
            <a:ext cx="2474952" cy="8497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4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19">
            <a:extLst>
              <a:ext uri="{FF2B5EF4-FFF2-40B4-BE49-F238E27FC236}">
                <a16:creationId xmlns:a16="http://schemas.microsoft.com/office/drawing/2014/main" id="{E7322095-37E6-4F45-8BA6-1DE508A629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430" y="253583"/>
            <a:ext cx="6581112" cy="39023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C063BA-7D28-474C-801C-BFFD88C147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8356" y="33655"/>
            <a:ext cx="168910" cy="162559"/>
          </a:xfrm>
          <a:prstGeom prst="rect">
            <a:avLst/>
          </a:prstGeom>
        </p:spPr>
        <p:txBody>
          <a:bodyPr wrap="none" anchor="ctr"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kumimoji="1" lang="ko-KR" altLang="en-US" sz="8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07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19">
            <a:extLst>
              <a:ext uri="{FF2B5EF4-FFF2-40B4-BE49-F238E27FC236}">
                <a16:creationId xmlns:a16="http://schemas.microsoft.com/office/drawing/2014/main" id="{E7322095-37E6-4F45-8BA6-1DE508A629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430" y="253583"/>
            <a:ext cx="6581112" cy="3902344"/>
          </a:xfrm>
          <a:prstGeom prst="rect">
            <a:avLst/>
          </a:prstGeom>
          <a:blipFill>
            <a:blip r:embed="rId2"/>
            <a:stretch>
              <a:fillRect t="-1128"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C063BA-7D28-474C-801C-BFFD88C147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8356" y="33655"/>
            <a:ext cx="168910" cy="162559"/>
          </a:xfrm>
          <a:prstGeom prst="rect">
            <a:avLst/>
          </a:prstGeom>
        </p:spPr>
        <p:txBody>
          <a:bodyPr wrap="none" anchor="ctr"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kumimoji="1" lang="ko-KR" altLang="en-US" sz="8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24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E37F59-7682-42C9-8E7C-0B6B39C42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8356" y="33655"/>
            <a:ext cx="168910" cy="162559"/>
          </a:xfrm>
          <a:prstGeom prst="rect">
            <a:avLst/>
          </a:prstGeom>
        </p:spPr>
        <p:txBody>
          <a:bodyPr wrap="none" anchor="ctr"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kumimoji="1" lang="ko-KR" altLang="en-US" sz="8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2B34BF-C490-48FC-ADA1-906FB74AFE3B}"/>
              </a:ext>
            </a:extLst>
          </p:cNvPr>
          <p:cNvGrpSpPr/>
          <p:nvPr userDrawn="1"/>
        </p:nvGrpSpPr>
        <p:grpSpPr>
          <a:xfrm>
            <a:off x="3221529" y="885825"/>
            <a:ext cx="2700942" cy="3267075"/>
            <a:chOff x="3237277" y="923925"/>
            <a:chExt cx="2669445" cy="322897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2F71F1C-5870-41F1-8638-53C4EC5A8C34}"/>
                </a:ext>
              </a:extLst>
            </p:cNvPr>
            <p:cNvSpPr/>
            <p:nvPr/>
          </p:nvSpPr>
          <p:spPr bwMode="auto">
            <a:xfrm>
              <a:off x="3955920" y="923925"/>
              <a:ext cx="1232160" cy="1203326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17E5B19F-141F-48BA-963C-00308933D3D6}"/>
                </a:ext>
              </a:extLst>
            </p:cNvPr>
            <p:cNvSpPr/>
            <p:nvPr/>
          </p:nvSpPr>
          <p:spPr bwMode="auto">
            <a:xfrm>
              <a:off x="3237277" y="1600201"/>
              <a:ext cx="2669445" cy="2552700"/>
            </a:xfrm>
            <a:prstGeom prst="triangl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SME/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세트촬영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6417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5" userDrawn="1">
          <p15:clr>
            <a:srgbClr val="FBAE40"/>
          </p15:clr>
        </p15:guide>
        <p15:guide id="2" pos="2846" userDrawn="1">
          <p15:clr>
            <a:srgbClr val="FBAE40"/>
          </p15:clr>
        </p15:guide>
        <p15:guide id="3" orient="horz" pos="145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E37F59-7682-42C9-8E7C-0B6B39C42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8356" y="33655"/>
            <a:ext cx="168910" cy="162559"/>
          </a:xfrm>
          <a:prstGeom prst="rect">
            <a:avLst/>
          </a:prstGeom>
        </p:spPr>
        <p:txBody>
          <a:bodyPr wrap="none" anchor="ctr"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kumimoji="1" lang="ko-KR" altLang="en-US" sz="8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2B34BF-C490-48FC-ADA1-906FB74AFE3B}"/>
              </a:ext>
            </a:extLst>
          </p:cNvPr>
          <p:cNvGrpSpPr/>
          <p:nvPr userDrawn="1"/>
        </p:nvGrpSpPr>
        <p:grpSpPr>
          <a:xfrm>
            <a:off x="1270809" y="885825"/>
            <a:ext cx="2700942" cy="3267075"/>
            <a:chOff x="3237277" y="923925"/>
            <a:chExt cx="2669445" cy="322897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2F71F1C-5870-41F1-8638-53C4EC5A8C34}"/>
                </a:ext>
              </a:extLst>
            </p:cNvPr>
            <p:cNvSpPr/>
            <p:nvPr/>
          </p:nvSpPr>
          <p:spPr bwMode="auto">
            <a:xfrm>
              <a:off x="3955920" y="923925"/>
              <a:ext cx="1232160" cy="1203326"/>
            </a:xfrm>
            <a:prstGeom prst="ellips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17E5B19F-141F-48BA-963C-00308933D3D6}"/>
                </a:ext>
              </a:extLst>
            </p:cNvPr>
            <p:cNvSpPr/>
            <p:nvPr/>
          </p:nvSpPr>
          <p:spPr bwMode="auto">
            <a:xfrm>
              <a:off x="3237277" y="1600201"/>
              <a:ext cx="2669445" cy="2552700"/>
            </a:xfrm>
            <a:prstGeom prst="triangl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SME/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세트촬영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7514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5">
          <p15:clr>
            <a:srgbClr val="FBAE40"/>
          </p15:clr>
        </p15:guide>
        <p15:guide id="2" pos="2846">
          <p15:clr>
            <a:srgbClr val="FBAE40"/>
          </p15:clr>
        </p15:guide>
        <p15:guide id="3" orient="horz" pos="14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E37F59-7682-42C9-8E7C-0B6B39C42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8356" y="33655"/>
            <a:ext cx="168910" cy="162559"/>
          </a:xfrm>
          <a:prstGeom prst="rect">
            <a:avLst/>
          </a:prstGeom>
        </p:spPr>
        <p:txBody>
          <a:bodyPr wrap="none" anchor="ctr"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kumimoji="1" lang="ko-KR" altLang="en-US" sz="8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67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5">
          <p15:clr>
            <a:srgbClr val="FBAE40"/>
          </p15:clr>
        </p15:guide>
        <p15:guide id="2" pos="2846">
          <p15:clr>
            <a:srgbClr val="FBAE40"/>
          </p15:clr>
        </p15:guide>
        <p15:guide id="3" orient="horz" pos="14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E37F59-7682-42C9-8E7C-0B6B39C42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98356" y="33655"/>
            <a:ext cx="168910" cy="162559"/>
          </a:xfrm>
          <a:prstGeom prst="rect">
            <a:avLst/>
          </a:prstGeom>
        </p:spPr>
        <p:txBody>
          <a:bodyPr wrap="none" anchor="ctr"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kumimoji="1" lang="ko-KR" altLang="en-US" sz="8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BAF603-A9AA-4411-97A2-0DCE6995329D}"/>
              </a:ext>
            </a:extLst>
          </p:cNvPr>
          <p:cNvSpPr/>
          <p:nvPr userDrawn="1"/>
        </p:nvSpPr>
        <p:spPr bwMode="auto">
          <a:xfrm>
            <a:off x="1233488" y="267494"/>
            <a:ext cx="6578872" cy="388843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461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5">
          <p15:clr>
            <a:srgbClr val="FBAE40"/>
          </p15:clr>
        </p15:guide>
        <p15:guide id="2" pos="2846">
          <p15:clr>
            <a:srgbClr val="FBAE40"/>
          </p15:clr>
        </p15:guide>
        <p15:guide id="3" orient="horz" pos="1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9552" y="54900"/>
            <a:ext cx="8340531" cy="398999"/>
          </a:xfrm>
          <a:prstGeom prst="rect">
            <a:avLst/>
          </a:prstGeom>
        </p:spPr>
        <p:txBody>
          <a:bodyPr lIns="77925" tIns="38963" rIns="77925" bIns="38963" anchor="ctr"/>
          <a:lstStyle>
            <a:lvl1pPr algn="l">
              <a:defRPr sz="2400" b="1" i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제목 4"/>
          <p:cNvSpPr txBox="1">
            <a:spLocks/>
          </p:cNvSpPr>
          <p:nvPr userDrawn="1"/>
        </p:nvSpPr>
        <p:spPr>
          <a:xfrm>
            <a:off x="92265" y="51470"/>
            <a:ext cx="432048" cy="398999"/>
          </a:xfrm>
          <a:prstGeom prst="rect">
            <a:avLst/>
          </a:prstGeom>
        </p:spPr>
        <p:txBody>
          <a:bodyPr lIns="77925" tIns="38963" rIns="77925" bIns="38963"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i="0" kern="120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5pPr>
            <a:lvl6pPr marL="389580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779159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168738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558317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dirty="0"/>
              <a:t>◈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5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19"/>
          <p:cNvSpPr>
            <a:spLocks noChangeArrowheads="1"/>
          </p:cNvSpPr>
          <p:nvPr/>
        </p:nvSpPr>
        <p:spPr bwMode="auto">
          <a:xfrm>
            <a:off x="25257" y="252860"/>
            <a:ext cx="1210475" cy="39750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1" name="그룹 30"/>
          <p:cNvGrpSpPr/>
          <p:nvPr/>
        </p:nvGrpSpPr>
        <p:grpSpPr>
          <a:xfrm>
            <a:off x="7815540" y="252860"/>
            <a:ext cx="1305942" cy="3975075"/>
            <a:chOff x="8624049" y="290621"/>
            <a:chExt cx="1200989" cy="5138629"/>
          </a:xfrm>
        </p:grpSpPr>
        <p:sp>
          <p:nvSpPr>
            <p:cNvPr id="88" name="Rectangle 20"/>
            <p:cNvSpPr>
              <a:spLocks noChangeArrowheads="1"/>
            </p:cNvSpPr>
            <p:nvPr userDrawn="1"/>
          </p:nvSpPr>
          <p:spPr bwMode="auto">
            <a:xfrm>
              <a:off x="8624052" y="342900"/>
              <a:ext cx="1200986" cy="5086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defRPr/>
              </a:pPr>
              <a:endParaRPr kumimoji="0"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Rectangle 20"/>
            <p:cNvSpPr>
              <a:spLocks noChangeArrowheads="1"/>
            </p:cNvSpPr>
            <p:nvPr userDrawn="1"/>
          </p:nvSpPr>
          <p:spPr bwMode="auto">
            <a:xfrm>
              <a:off x="8624049" y="3836797"/>
              <a:ext cx="1200989" cy="214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kumimoji="0"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용어사전</a:t>
              </a:r>
            </a:p>
          </p:txBody>
        </p:sp>
        <p:sp>
          <p:nvSpPr>
            <p:cNvPr id="90" name="Rectangle 20"/>
            <p:cNvSpPr>
              <a:spLocks noChangeArrowheads="1"/>
            </p:cNvSpPr>
            <p:nvPr userDrawn="1"/>
          </p:nvSpPr>
          <p:spPr bwMode="auto">
            <a:xfrm>
              <a:off x="8624049" y="290621"/>
              <a:ext cx="1200988" cy="214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kumimoji="0"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</a:t>
              </a:r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면설명</a:t>
              </a:r>
              <a:endParaRPr kumimoji="0"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3" name="Rectangle 19"/>
          <p:cNvSpPr>
            <a:spLocks noChangeArrowheads="1"/>
          </p:cNvSpPr>
          <p:nvPr/>
        </p:nvSpPr>
        <p:spPr bwMode="auto">
          <a:xfrm>
            <a:off x="219938" y="4155926"/>
            <a:ext cx="8901538" cy="95709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-7620" y="263302"/>
            <a:ext cx="1048670" cy="230822"/>
          </a:xfrm>
          <a:prstGeom prst="rect">
            <a:avLst/>
          </a:prstGeom>
          <a:noFill/>
          <a:ln>
            <a:noFill/>
          </a:ln>
        </p:spPr>
        <p:txBody>
          <a:bodyPr lIns="91430" tIns="45715" rIns="91430" bIns="45715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ts val="600"/>
              </a:spcBef>
              <a:buFont typeface="맑은 고딕" pitchFamily="50" charset="-127"/>
              <a:buNone/>
              <a:defRPr/>
            </a:pPr>
            <a:r>
              <a:rPr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시작하기</a:t>
            </a:r>
            <a:endParaRPr lang="en-US" altLang="ko-KR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-7620" y="1107490"/>
            <a:ext cx="1048670" cy="230822"/>
          </a:xfrm>
          <a:prstGeom prst="rect">
            <a:avLst/>
          </a:prstGeom>
          <a:noFill/>
          <a:ln>
            <a:noFill/>
          </a:ln>
        </p:spPr>
        <p:txBody>
          <a:bodyPr lIns="91430" tIns="45715" rIns="91430" bIns="45715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ts val="600"/>
              </a:spcBef>
              <a:buFont typeface="맑은 고딕" pitchFamily="50" charset="-127"/>
              <a:buNone/>
              <a:defRPr/>
            </a:pPr>
            <a:r>
              <a:rPr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900" b="1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학습하기</a:t>
            </a:r>
            <a:endParaRPr lang="en-US" altLang="ko-KR" sz="900" b="1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7230" y="1332569"/>
            <a:ext cx="1177200" cy="569387"/>
          </a:xfrm>
          <a:prstGeom prst="rect">
            <a:avLst/>
          </a:prstGeom>
          <a:noFill/>
          <a:ln>
            <a:noFill/>
          </a:ln>
        </p:spPr>
        <p:txBody>
          <a:bodyPr wrap="square" lIns="91430" tIns="0" rIns="0" bIns="0">
            <a:spAutoFit/>
          </a:bodyPr>
          <a:lstStyle>
            <a:defPPr>
              <a:defRPr lang="ko-KR"/>
            </a:defPPr>
            <a:lvl1pPr marL="77105" indent="-77105" algn="l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8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eaLnBrk="0" hangingPunct="0">
              <a:defRPr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9pPr>
          </a:lstStyle>
          <a:p>
            <a:pPr marL="77105" marR="0" lvl="0" indent="-77105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b="0" dirty="0">
                <a:solidFill>
                  <a:schemeClr val="tx1"/>
                </a:solidFill>
              </a:rPr>
              <a:t>Nucleo-F429</a:t>
            </a:r>
            <a:r>
              <a:rPr lang="ko-KR" altLang="en-US" b="0" dirty="0">
                <a:solidFill>
                  <a:schemeClr val="tx1"/>
                </a:solidFill>
              </a:rPr>
              <a:t> 보드 소개</a:t>
            </a:r>
          </a:p>
          <a:p>
            <a:pPr marL="77105" marR="0" lvl="0" indent="-77105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b="0" dirty="0">
                <a:solidFill>
                  <a:schemeClr val="tx1"/>
                </a:solidFill>
              </a:rPr>
              <a:t>Nucleo-F429</a:t>
            </a:r>
            <a:r>
              <a:rPr lang="ko-KR" altLang="en-US" b="0" dirty="0">
                <a:solidFill>
                  <a:schemeClr val="tx1"/>
                </a:solidFill>
              </a:rPr>
              <a:t> 보드 하드웨어 구성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-7621" y="2511545"/>
            <a:ext cx="1606128" cy="230822"/>
          </a:xfrm>
          <a:prstGeom prst="rect">
            <a:avLst/>
          </a:prstGeom>
          <a:noFill/>
          <a:ln>
            <a:noFill/>
          </a:ln>
        </p:spPr>
        <p:txBody>
          <a:bodyPr wrap="square" lIns="91430" tIns="45715" rIns="91430" bIns="45715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ts val="600"/>
              </a:spcBef>
              <a:buFont typeface="맑은 고딕" pitchFamily="50" charset="-127"/>
              <a:buNone/>
              <a:defRPr/>
            </a:pPr>
            <a:r>
              <a:rPr lang="ko-KR" altLang="en-US" sz="9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활용하기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7230" y="485721"/>
            <a:ext cx="1177200" cy="323165"/>
          </a:xfrm>
          <a:prstGeom prst="rect">
            <a:avLst/>
          </a:prstGeom>
          <a:noFill/>
          <a:ln>
            <a:noFill/>
          </a:ln>
        </p:spPr>
        <p:txBody>
          <a:bodyPr wrap="square" lIns="9143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7105" indent="-77105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altLang="ko-KR" sz="8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Intro</a:t>
            </a:r>
            <a:r>
              <a:rPr lang="ko-KR" altLang="en-US" sz="8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8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7105" indent="-77105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ko-KR" altLang="en-US" sz="8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미리보기 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7230" y="2752641"/>
            <a:ext cx="1177200" cy="123111"/>
          </a:xfrm>
          <a:prstGeom prst="rect">
            <a:avLst/>
          </a:prstGeom>
          <a:noFill/>
          <a:ln>
            <a:noFill/>
          </a:ln>
        </p:spPr>
        <p:txBody>
          <a:bodyPr wrap="square" lIns="9143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7105" indent="-77105" algn="l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ko-KR" altLang="en-US" sz="8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하는 펌웨어 설계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27876" y="3337550"/>
            <a:ext cx="1033746" cy="217176"/>
          </a:xfrm>
          <a:prstGeom prst="rect">
            <a:avLst/>
          </a:prstGeom>
          <a:noFill/>
          <a:ln>
            <a:noFill/>
          </a:ln>
        </p:spPr>
        <p:txBody>
          <a:bodyPr lIns="77916" tIns="38958" rIns="77916" bIns="38958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eaLnBrk="1" hangingPunct="1">
              <a:spcBef>
                <a:spcPts val="600"/>
              </a:spcBef>
              <a:buFont typeface="맑은 고딕" pitchFamily="50" charset="-127"/>
              <a:buNone/>
              <a:defRPr/>
            </a:pPr>
            <a:r>
              <a:rPr lang="ko-KR" altLang="en-US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정리하기</a:t>
            </a:r>
            <a:endParaRPr lang="en-US" altLang="ko-KR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230" y="3566067"/>
            <a:ext cx="1177200" cy="523220"/>
          </a:xfrm>
          <a:prstGeom prst="rect">
            <a:avLst/>
          </a:prstGeom>
          <a:noFill/>
          <a:ln>
            <a:noFill/>
          </a:ln>
        </p:spPr>
        <p:txBody>
          <a:bodyPr wrap="square" lIns="77916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77105" indent="-77105" algn="l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kumimoji="1" lang="ko-KR" altLang="en-US" sz="800" b="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퀴즈</a:t>
            </a:r>
            <a:endParaRPr kumimoji="1" lang="en-US" altLang="ko-KR" sz="800" b="0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77105" indent="-77105" algn="l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kumimoji="1" lang="ko-KR" altLang="en-US" sz="800" b="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요점노트</a:t>
            </a:r>
            <a:endParaRPr kumimoji="1" lang="en-US" altLang="ko-KR" sz="800" b="0" kern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77105" indent="-77105" algn="l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kumimoji="1" lang="en-US" altLang="ko-KR" sz="800" b="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Outro</a:t>
            </a:r>
          </a:p>
        </p:txBody>
      </p:sp>
      <p:sp>
        <p:nvSpPr>
          <p:cNvPr id="51" name="Rectangle 19"/>
          <p:cNvSpPr>
            <a:spLocks noChangeArrowheads="1"/>
          </p:cNvSpPr>
          <p:nvPr/>
        </p:nvSpPr>
        <p:spPr bwMode="auto">
          <a:xfrm>
            <a:off x="25259" y="4155874"/>
            <a:ext cx="290650" cy="9577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30" tIns="45715" rIns="72000" bIns="45715" anchor="ctr"/>
          <a:lstStyle/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</a:t>
            </a: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</a:t>
            </a: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션</a:t>
            </a:r>
            <a:endParaRPr kumimoji="0" lang="ko-KR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Rectangle 22"/>
          <p:cNvSpPr>
            <a:spLocks noChangeArrowheads="1"/>
          </p:cNvSpPr>
          <p:nvPr/>
        </p:nvSpPr>
        <p:spPr bwMode="auto">
          <a:xfrm>
            <a:off x="25257" y="19025"/>
            <a:ext cx="386422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과정명</a:t>
            </a:r>
            <a:endParaRPr kumimoji="0"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Rectangle 22"/>
          <p:cNvSpPr>
            <a:spLocks noChangeArrowheads="1"/>
          </p:cNvSpPr>
          <p:nvPr/>
        </p:nvSpPr>
        <p:spPr bwMode="auto">
          <a:xfrm>
            <a:off x="409429" y="19025"/>
            <a:ext cx="825001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latinLnBrk="1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펌웨어 설계</a:t>
            </a:r>
          </a:p>
        </p:txBody>
      </p:sp>
      <p:sp>
        <p:nvSpPr>
          <p:cNvPr id="80" name="Rectangle 22"/>
          <p:cNvSpPr>
            <a:spLocks noChangeArrowheads="1"/>
          </p:cNvSpPr>
          <p:nvPr/>
        </p:nvSpPr>
        <p:spPr bwMode="auto">
          <a:xfrm>
            <a:off x="1234430" y="19025"/>
            <a:ext cx="382518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>
                <a:latin typeface="나눔고딕" panose="020D0604000000000000" pitchFamily="50" charset="-127"/>
                <a:ea typeface="나눔고딕" panose="020D0604000000000000" pitchFamily="50" charset="-127"/>
              </a:rPr>
              <a:t>모듈명</a:t>
            </a:r>
            <a:endParaRPr kumimoji="0"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0" name="Rectangle 19">
            <a:extLst>
              <a:ext uri="{FF2B5EF4-FFF2-40B4-BE49-F238E27FC236}">
                <a16:creationId xmlns:a16="http://schemas.microsoft.com/office/drawing/2014/main" id="{512B0758-14D0-4BDE-8C1E-5BC0B64B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430" y="253583"/>
            <a:ext cx="6581112" cy="390234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9EB8E43D-F70A-4206-9391-A5C99C9C8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2587" y="19025"/>
            <a:ext cx="527805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화면번호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9B760E48-5E39-45AB-A355-BD927D286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392" y="19025"/>
            <a:ext cx="1021090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24000" tIns="45715" rIns="91430" bIns="45715" anchor="ctr"/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02_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1CBC2DFF-B09C-4D57-B1A5-B9D616F53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446" y="19025"/>
            <a:ext cx="3266141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02. Nucleo-F429</a:t>
            </a:r>
            <a:r>
              <a:rPr lang="ko-KR" altLang="en-US" sz="8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보드 하드웨어 구성</a:t>
            </a: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DA0E4A36-B519-499A-8005-3B9CFC8F7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928" y="19025"/>
            <a:ext cx="382518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회차명</a:t>
            </a:r>
            <a:endParaRPr kumimoji="0"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1678301A-0538-4B3D-B1F9-D38CA28AC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886" y="19025"/>
            <a:ext cx="2311042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 latinLnBrk="1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펌웨어 구조 설계하기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7" r:id="rId1"/>
    <p:sldLayoutId id="2147485069" r:id="rId2"/>
    <p:sldLayoutId id="2147485070" r:id="rId3"/>
    <p:sldLayoutId id="2147485071" r:id="rId4"/>
    <p:sldLayoutId id="2147485044" r:id="rId5"/>
    <p:sldLayoutId id="2147485072" r:id="rId6"/>
    <p:sldLayoutId id="2147485068" r:id="rId7"/>
    <p:sldLayoutId id="2147485075" r:id="rId8"/>
    <p:sldLayoutId id="2147485038" r:id="rId9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5pPr>
      <a:lvl6pPr marL="389580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779159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168738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558317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92184" indent="-29218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67" indent="-2434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948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528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107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686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265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844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423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80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59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738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317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897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476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054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634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046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6" r:id="rId1"/>
    <p:sldLayoutId id="2147485077" r:id="rId2"/>
    <p:sldLayoutId id="2147485078" r:id="rId3"/>
    <p:sldLayoutId id="2147485059" r:id="rId4"/>
    <p:sldLayoutId id="2147485060" r:id="rId5"/>
    <p:sldLayoutId id="2147485074" r:id="rId6"/>
    <p:sldLayoutId id="2147485073" r:id="rId7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5pPr>
      <a:lvl6pPr marL="389580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779159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168738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558317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92184" indent="-29218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67" indent="-2434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948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528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107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686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265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844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423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80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59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738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317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897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476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054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634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524AB7D-C079-42F2-8D6A-6D4EC5F9CAF6}"/>
              </a:ext>
            </a:extLst>
          </p:cNvPr>
          <p:cNvSpPr/>
          <p:nvPr/>
        </p:nvSpPr>
        <p:spPr>
          <a:xfrm>
            <a:off x="611560" y="1419622"/>
            <a:ext cx="3960440" cy="115212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l"/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Nucleo-F429 </a:t>
            </a:r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보드 하드웨어 구성</a:t>
            </a:r>
          </a:p>
        </p:txBody>
      </p:sp>
    </p:spTree>
    <p:extLst>
      <p:ext uri="{BB962C8B-B14F-4D97-AF65-F5344CB8AC3E}">
        <p14:creationId xmlns:p14="http://schemas.microsoft.com/office/powerpoint/2010/main" val="651995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29741E-A987-4A98-84A4-47A41079F4AF}"/>
              </a:ext>
            </a:extLst>
          </p:cNvPr>
          <p:cNvSpPr/>
          <p:nvPr/>
        </p:nvSpPr>
        <p:spPr bwMode="auto">
          <a:xfrm>
            <a:off x="6367930" y="1715450"/>
            <a:ext cx="2525245" cy="100811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문서 51">
            <a:extLst>
              <a:ext uri="{FF2B5EF4-FFF2-40B4-BE49-F238E27FC236}">
                <a16:creationId xmlns:a16="http://schemas.microsoft.com/office/drawing/2014/main" id="{6443FFAD-9B2D-4A27-861D-DDDEE8C2BB53}"/>
              </a:ext>
            </a:extLst>
          </p:cNvPr>
          <p:cNvSpPr/>
          <p:nvPr/>
        </p:nvSpPr>
        <p:spPr bwMode="auto">
          <a:xfrm>
            <a:off x="6367928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802AFB-F6DD-4394-8B26-24F29F6702B5}"/>
              </a:ext>
            </a:extLst>
          </p:cNvPr>
          <p:cNvSpPr/>
          <p:nvPr/>
        </p:nvSpPr>
        <p:spPr>
          <a:xfrm>
            <a:off x="6402157" y="1837760"/>
            <a:ext cx="2456789" cy="680669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Evaluation boards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4471C77-BA2A-48CE-8C31-6509F4F7522F}"/>
              </a:ext>
            </a:extLst>
          </p:cNvPr>
          <p:cNvSpPr/>
          <p:nvPr/>
        </p:nvSpPr>
        <p:spPr bwMode="auto">
          <a:xfrm>
            <a:off x="3431141" y="1715450"/>
            <a:ext cx="2525245" cy="100811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순서도: 문서 54">
            <a:extLst>
              <a:ext uri="{FF2B5EF4-FFF2-40B4-BE49-F238E27FC236}">
                <a16:creationId xmlns:a16="http://schemas.microsoft.com/office/drawing/2014/main" id="{D0BF3284-F1BB-4B4F-9B5B-0C013B280F9D}"/>
              </a:ext>
            </a:extLst>
          </p:cNvPr>
          <p:cNvSpPr/>
          <p:nvPr/>
        </p:nvSpPr>
        <p:spPr bwMode="auto">
          <a:xfrm>
            <a:off x="3431140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D5ED271-08D5-42CB-A29D-05EC2AD51AC2}"/>
              </a:ext>
            </a:extLst>
          </p:cNvPr>
          <p:cNvSpPr/>
          <p:nvPr/>
        </p:nvSpPr>
        <p:spPr>
          <a:xfrm>
            <a:off x="3441867" y="1993431"/>
            <a:ext cx="251117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Discovery kits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양쪽 대괄호 56">
            <a:extLst>
              <a:ext uri="{FF2B5EF4-FFF2-40B4-BE49-F238E27FC236}">
                <a16:creationId xmlns:a16="http://schemas.microsoft.com/office/drawing/2014/main" id="{C3FBCDFA-F148-4C94-B40E-B52BF64FFD8E}"/>
              </a:ext>
            </a:extLst>
          </p:cNvPr>
          <p:cNvSpPr/>
          <p:nvPr/>
        </p:nvSpPr>
        <p:spPr>
          <a:xfrm>
            <a:off x="3439661" y="2768769"/>
            <a:ext cx="2525244" cy="396620"/>
          </a:xfrm>
          <a:prstGeom prst="bracketPair">
            <a:avLst>
              <a:gd name="adj" fmla="val 0"/>
            </a:avLst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 feature prototyping</a:t>
            </a:r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5B5A0E88-BC71-4166-8CCF-4D776AF03CC4}"/>
              </a:ext>
            </a:extLst>
          </p:cNvPr>
          <p:cNvSpPr/>
          <p:nvPr/>
        </p:nvSpPr>
        <p:spPr>
          <a:xfrm>
            <a:off x="6367927" y="2768769"/>
            <a:ext cx="2525247" cy="396620"/>
          </a:xfrm>
          <a:prstGeom prst="bracketPair">
            <a:avLst>
              <a:gd name="adj" fmla="val 0"/>
            </a:avLst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Full feature 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A5CAA032-CDFD-4091-9C42-0BC90EBC47D4}"/>
              </a:ext>
            </a:extLst>
          </p:cNvPr>
          <p:cNvSpPr/>
          <p:nvPr/>
        </p:nvSpPr>
        <p:spPr bwMode="auto">
          <a:xfrm>
            <a:off x="817991" y="1188452"/>
            <a:ext cx="97277" cy="83859"/>
          </a:xfrm>
          <a:prstGeom prst="hexagon">
            <a:avLst/>
          </a:prstGeom>
          <a:solidFill>
            <a:srgbClr val="FFFFFF">
              <a:alpha val="50196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STM32</a:t>
            </a:r>
            <a:r>
              <a:rPr lang="ko-KR" altLang="en-US" sz="2000" spc="0" dirty="0">
                <a:solidFill>
                  <a:schemeClr val="tx1"/>
                </a:solidFill>
              </a:rPr>
              <a:t>시리즈의 평가 보드들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0A74E8-B85D-4F6A-9F9E-131AC2B04A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8DEE80-BB5C-49E5-ACCD-6C43C9980BE6}"/>
              </a:ext>
            </a:extLst>
          </p:cNvPr>
          <p:cNvSpPr/>
          <p:nvPr/>
        </p:nvSpPr>
        <p:spPr bwMode="auto">
          <a:xfrm>
            <a:off x="1691680" y="3579862"/>
            <a:ext cx="504056" cy="351822"/>
          </a:xfrm>
          <a:prstGeom prst="rect">
            <a:avLst/>
          </a:prstGeom>
          <a:noFill/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C2898A9-CC39-4017-8084-04A306D372E2}"/>
              </a:ext>
            </a:extLst>
          </p:cNvPr>
          <p:cNvSpPr/>
          <p:nvPr/>
        </p:nvSpPr>
        <p:spPr bwMode="auto">
          <a:xfrm>
            <a:off x="547019" y="1715450"/>
            <a:ext cx="2525245" cy="1008111"/>
          </a:xfrm>
          <a:prstGeom prst="rect">
            <a:avLst/>
          </a:prstGeom>
          <a:solidFill>
            <a:srgbClr val="E48E1C"/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/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순서도: 문서 38">
            <a:extLst>
              <a:ext uri="{FF2B5EF4-FFF2-40B4-BE49-F238E27FC236}">
                <a16:creationId xmlns:a16="http://schemas.microsoft.com/office/drawing/2014/main" id="{34ACE846-C9EE-4DFF-AD0C-666CC704B03F}"/>
              </a:ext>
            </a:extLst>
          </p:cNvPr>
          <p:cNvSpPr/>
          <p:nvPr/>
        </p:nvSpPr>
        <p:spPr bwMode="auto">
          <a:xfrm>
            <a:off x="547018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F25FFE-1E94-45B4-ABA2-F10443324696}"/>
              </a:ext>
            </a:extLst>
          </p:cNvPr>
          <p:cNvSpPr/>
          <p:nvPr/>
        </p:nvSpPr>
        <p:spPr>
          <a:xfrm>
            <a:off x="581247" y="1939860"/>
            <a:ext cx="2456789" cy="476468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 </a:t>
            </a:r>
            <a:r>
              <a:rPr lang="en-US" altLang="ko-KR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Nucleo</a:t>
            </a:r>
            <a:b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development boards</a:t>
            </a:r>
          </a:p>
        </p:txBody>
      </p:sp>
      <p:sp>
        <p:nvSpPr>
          <p:cNvPr id="41" name="양쪽 대괄호 40">
            <a:extLst>
              <a:ext uri="{FF2B5EF4-FFF2-40B4-BE49-F238E27FC236}">
                <a16:creationId xmlns:a16="http://schemas.microsoft.com/office/drawing/2014/main" id="{DD3450E9-7A16-4A5D-B7AD-DD12A7820B94}"/>
              </a:ext>
            </a:extLst>
          </p:cNvPr>
          <p:cNvSpPr/>
          <p:nvPr/>
        </p:nvSpPr>
        <p:spPr>
          <a:xfrm>
            <a:off x="547018" y="2768769"/>
            <a:ext cx="2525247" cy="396620"/>
          </a:xfrm>
          <a:prstGeom prst="bracketPair">
            <a:avLst>
              <a:gd name="adj" fmla="val 0"/>
            </a:avLst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Flexible prototyping</a:t>
            </a:r>
          </a:p>
        </p:txBody>
      </p:sp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6E057414-1486-43B2-800E-2BD143FD39FD}"/>
              </a:ext>
            </a:extLst>
          </p:cNvPr>
          <p:cNvSpPr/>
          <p:nvPr/>
        </p:nvSpPr>
        <p:spPr>
          <a:xfrm>
            <a:off x="795608" y="3392468"/>
            <a:ext cx="5169297" cy="1207235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tIns="72000" bIns="72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커넥터와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Morpho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커넥터와 호환된 평가 보드</a:t>
            </a: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기능 사용을 위해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add-on(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애드온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보드를 사용하여 유연하게 사용할 수 있음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A317AB6-E7DF-4EBB-AE21-82FEBB068A14}"/>
              </a:ext>
            </a:extLst>
          </p:cNvPr>
          <p:cNvCxnSpPr>
            <a:cxnSpLocks/>
          </p:cNvCxnSpPr>
          <p:nvPr/>
        </p:nvCxnSpPr>
        <p:spPr>
          <a:xfrm>
            <a:off x="795608" y="3169794"/>
            <a:ext cx="0" cy="1429909"/>
          </a:xfrm>
          <a:prstGeom prst="lin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E48E1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DBD221-F763-4155-B44D-A13EFC06DA9B}"/>
              </a:ext>
            </a:extLst>
          </p:cNvPr>
          <p:cNvSpPr txBox="1"/>
          <p:nvPr/>
        </p:nvSpPr>
        <p:spPr bwMode="auto">
          <a:xfrm>
            <a:off x="467346" y="4706112"/>
            <a:ext cx="4881465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https://www.st.com/en/evaluation-tools/stm32-mcu-mpu-eval-tools.html</a:t>
            </a: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89629A13-1A3A-4A05-B8A1-18FF56A555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00" y="3337200"/>
            <a:ext cx="2308268" cy="16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913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745062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보드의 주요 회로 분석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USB</a:t>
            </a:r>
            <a:r>
              <a:rPr lang="ko-KR" altLang="en-US" sz="2000" spc="0" dirty="0">
                <a:solidFill>
                  <a:schemeClr val="tx1"/>
                </a:solidFill>
              </a:rPr>
              <a:t>파트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0351EA2-68B9-4A03-AAE8-CF91CC6FC5BA}"/>
              </a:ext>
            </a:extLst>
          </p:cNvPr>
          <p:cNvSpPr/>
          <p:nvPr/>
        </p:nvSpPr>
        <p:spPr bwMode="auto">
          <a:xfrm>
            <a:off x="817990" y="1549192"/>
            <a:ext cx="8075129" cy="729746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32F19D7-5DF6-41B9-B5AD-7A314F8F6BC5}"/>
              </a:ext>
            </a:extLst>
          </p:cNvPr>
          <p:cNvSpPr/>
          <p:nvPr/>
        </p:nvSpPr>
        <p:spPr bwMode="auto">
          <a:xfrm>
            <a:off x="547019" y="1644065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4C66A9-4690-43AC-BA99-07D8B090F7CB}"/>
              </a:ext>
            </a:extLst>
          </p:cNvPr>
          <p:cNvSpPr/>
          <p:nvPr/>
        </p:nvSpPr>
        <p:spPr>
          <a:xfrm>
            <a:off x="817990" y="1744788"/>
            <a:ext cx="8075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STM32F429ZI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USB OTG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컨트롤러를 내장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F8F51A-B9B0-47F0-B99C-6F1E3D83A285}"/>
              </a:ext>
            </a:extLst>
          </p:cNvPr>
          <p:cNvSpPr/>
          <p:nvPr/>
        </p:nvSpPr>
        <p:spPr bwMode="auto">
          <a:xfrm>
            <a:off x="4930885" y="1816370"/>
            <a:ext cx="505206" cy="252000"/>
          </a:xfrm>
          <a:prstGeom prst="rec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marL="0"/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OTG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05129BA5-1580-4298-BF4B-9E8BC3483C71}"/>
              </a:ext>
            </a:extLst>
          </p:cNvPr>
          <p:cNvSpPr/>
          <p:nvPr/>
        </p:nvSpPr>
        <p:spPr>
          <a:xfrm>
            <a:off x="5076057" y="2298208"/>
            <a:ext cx="3672408" cy="96101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tIns="72000" bIns="72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 The Go</a:t>
            </a:r>
            <a:r>
              <a:rPr lang="ko-KR" altLang="en-US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약자</a:t>
            </a:r>
            <a:endParaRPr lang="en-US" altLang="ko-KR" sz="1600" b="1" dirty="0">
              <a:solidFill>
                <a:srgbClr val="FF00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호스트와 디바이스역할을 모두 할 수 있는 </a:t>
            </a:r>
            <a:r>
              <a:rPr lang="en-US" altLang="ko-KR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1300D7C-2A35-462F-A050-4CD20E869135}"/>
              </a:ext>
            </a:extLst>
          </p:cNvPr>
          <p:cNvCxnSpPr>
            <a:cxnSpLocks/>
          </p:cNvCxnSpPr>
          <p:nvPr/>
        </p:nvCxnSpPr>
        <p:spPr>
          <a:xfrm>
            <a:off x="5076057" y="2075534"/>
            <a:ext cx="0" cy="1183688"/>
          </a:xfrm>
          <a:prstGeom prst="lin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7409734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7" y="195263"/>
            <a:ext cx="6037561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850CB4-61B8-4A66-BDDB-5A46C950E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6" y="231981"/>
            <a:ext cx="5938498" cy="40736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5C1AD4-F9DF-4DF0-AE6B-DFF8284EE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33" t="7736" b="63981"/>
          <a:stretch/>
        </p:blipFill>
        <p:spPr>
          <a:xfrm>
            <a:off x="4211960" y="521617"/>
            <a:ext cx="2016224" cy="1780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F7ADB57E-61D2-464A-A43B-280914AE3DDF}"/>
              </a:ext>
            </a:extLst>
          </p:cNvPr>
          <p:cNvSpPr/>
          <p:nvPr/>
        </p:nvSpPr>
        <p:spPr>
          <a:xfrm>
            <a:off x="2487806" y="1123659"/>
            <a:ext cx="2156202" cy="581710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CN13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micro-AB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74E5E57-25FE-42E4-AA52-76C19B25CF5C}"/>
              </a:ext>
            </a:extLst>
          </p:cNvPr>
          <p:cNvSpPr/>
          <p:nvPr/>
        </p:nvSpPr>
        <p:spPr bwMode="auto">
          <a:xfrm rot="16200000">
            <a:off x="4548312" y="622426"/>
            <a:ext cx="1775568" cy="1584176"/>
          </a:xfrm>
          <a:prstGeom prst="roundRect">
            <a:avLst>
              <a:gd name="adj" fmla="val 1239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3339A-ECA4-4885-A418-907AF53E94D5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7" y="195263"/>
            <a:ext cx="6037561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850CB4-61B8-4A66-BDDB-5A46C950E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6" y="231981"/>
            <a:ext cx="5938498" cy="4073699"/>
          </a:xfrm>
          <a:prstGeom prst="rect">
            <a:avLst/>
          </a:prstGeom>
        </p:spPr>
      </p:pic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8AC3F330-26CC-48D4-A7DB-D4D2947CA5D9}"/>
              </a:ext>
            </a:extLst>
          </p:cNvPr>
          <p:cNvSpPr/>
          <p:nvPr/>
        </p:nvSpPr>
        <p:spPr bwMode="auto">
          <a:xfrm rot="5400000">
            <a:off x="5328436" y="375164"/>
            <a:ext cx="1800189" cy="532928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micro-A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타입과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micro-B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타입을 모두 연결할 수 있는 커넥터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/>
                </a:solidFill>
                <a:highlight>
                  <a:srgbClr val="FF0066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FF0066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타입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호스트에 연결하는 타입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/>
                </a:solidFill>
                <a:highlight>
                  <a:srgbClr val="FF0066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FF0066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타입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디바이스에 연결하는 타입</a:t>
            </a: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D05997B2-92D6-47AA-AA27-96A03F96FA78}"/>
              </a:ext>
            </a:extLst>
          </p:cNvPr>
          <p:cNvSpPr/>
          <p:nvPr/>
        </p:nvSpPr>
        <p:spPr bwMode="auto">
          <a:xfrm>
            <a:off x="3563889" y="2139702"/>
            <a:ext cx="5329286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micro-AB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D01B-DF3D-4BBC-B390-E2CFCBCDEA17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6942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7" y="195263"/>
            <a:ext cx="8636468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850CB4-61B8-4A66-BDDB-5A46C950E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85"/>
          <a:stretch/>
        </p:blipFill>
        <p:spPr>
          <a:xfrm>
            <a:off x="289686" y="231981"/>
            <a:ext cx="8530786" cy="406796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4F5F8DA-BDDD-4A60-A907-623C66E35720}"/>
              </a:ext>
            </a:extLst>
          </p:cNvPr>
          <p:cNvSpPr/>
          <p:nvPr/>
        </p:nvSpPr>
        <p:spPr bwMode="auto">
          <a:xfrm rot="16200000">
            <a:off x="2394806" y="-1405644"/>
            <a:ext cx="898004" cy="4752528"/>
          </a:xfrm>
          <a:prstGeom prst="roundRect">
            <a:avLst>
              <a:gd name="adj" fmla="val 25249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순서도: 문서 23">
            <a:extLst>
              <a:ext uri="{FF2B5EF4-FFF2-40B4-BE49-F238E27FC236}">
                <a16:creationId xmlns:a16="http://schemas.microsoft.com/office/drawing/2014/main" id="{905153C5-A9B0-42C1-B308-03219A551966}"/>
              </a:ext>
            </a:extLst>
          </p:cNvPr>
          <p:cNvSpPr/>
          <p:nvPr/>
        </p:nvSpPr>
        <p:spPr bwMode="auto">
          <a:xfrm>
            <a:off x="347197" y="1620693"/>
            <a:ext cx="1225049" cy="787880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호스트 동작</a:t>
            </a: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C77308A7-F917-47D5-A7DF-6DA6E06E3DE7}"/>
              </a:ext>
            </a:extLst>
          </p:cNvPr>
          <p:cNvSpPr/>
          <p:nvPr/>
        </p:nvSpPr>
        <p:spPr bwMode="auto">
          <a:xfrm rot="5400000">
            <a:off x="1663593" y="1857436"/>
            <a:ext cx="211689" cy="144864"/>
          </a:xfrm>
          <a:prstGeom prst="triangle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순서도: 문서 25">
            <a:extLst>
              <a:ext uri="{FF2B5EF4-FFF2-40B4-BE49-F238E27FC236}">
                <a16:creationId xmlns:a16="http://schemas.microsoft.com/office/drawing/2014/main" id="{2B549672-E7AB-411B-ADE8-132409683A9A}"/>
              </a:ext>
            </a:extLst>
          </p:cNvPr>
          <p:cNvSpPr/>
          <p:nvPr/>
        </p:nvSpPr>
        <p:spPr bwMode="auto">
          <a:xfrm>
            <a:off x="1934832" y="1620693"/>
            <a:ext cx="1225049" cy="787880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Power </a:t>
            </a:r>
            <a:r>
              <a:rPr lang="en-US" altLang="ko-KR" sz="1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SwitchOn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27FE7CAC-4B71-4F1E-92F1-EAE162147817}"/>
              </a:ext>
            </a:extLst>
          </p:cNvPr>
          <p:cNvSpPr/>
          <p:nvPr/>
        </p:nvSpPr>
        <p:spPr bwMode="auto">
          <a:xfrm rot="5400000">
            <a:off x="3251228" y="1857436"/>
            <a:ext cx="211689" cy="144864"/>
          </a:xfrm>
          <a:prstGeom prst="triangle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순서도: 문서 27">
            <a:extLst>
              <a:ext uri="{FF2B5EF4-FFF2-40B4-BE49-F238E27FC236}">
                <a16:creationId xmlns:a16="http://schemas.microsoft.com/office/drawing/2014/main" id="{FD1B7F3F-0D13-40B4-819B-1833F4D8B7FA}"/>
              </a:ext>
            </a:extLst>
          </p:cNvPr>
          <p:cNvSpPr/>
          <p:nvPr/>
        </p:nvSpPr>
        <p:spPr bwMode="auto">
          <a:xfrm>
            <a:off x="3522468" y="1620693"/>
            <a:ext cx="756562" cy="787880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U12 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10BDEE4C-6EF1-4585-BF22-FD0A87DCF44A}"/>
              </a:ext>
            </a:extLst>
          </p:cNvPr>
          <p:cNvSpPr/>
          <p:nvPr/>
        </p:nvSpPr>
        <p:spPr bwMode="auto">
          <a:xfrm rot="5400000">
            <a:off x="4356340" y="1857436"/>
            <a:ext cx="211689" cy="144864"/>
          </a:xfrm>
          <a:prstGeom prst="triangle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순서도: 문서 29">
            <a:extLst>
              <a:ext uri="{FF2B5EF4-FFF2-40B4-BE49-F238E27FC236}">
                <a16:creationId xmlns:a16="http://schemas.microsoft.com/office/drawing/2014/main" id="{DBF22C57-C022-4EA4-B9DD-01355639B27D}"/>
              </a:ext>
            </a:extLst>
          </p:cNvPr>
          <p:cNvSpPr/>
          <p:nvPr/>
        </p:nvSpPr>
        <p:spPr bwMode="auto">
          <a:xfrm>
            <a:off x="4627580" y="1620693"/>
            <a:ext cx="756562" cy="787880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</a:t>
            </a: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B3F249B8-26D2-4EDE-9F7D-DD8F3BF86468}"/>
              </a:ext>
            </a:extLst>
          </p:cNvPr>
          <p:cNvSpPr/>
          <p:nvPr/>
        </p:nvSpPr>
        <p:spPr bwMode="auto">
          <a:xfrm rot="5400000">
            <a:off x="5461452" y="1857436"/>
            <a:ext cx="211689" cy="144864"/>
          </a:xfrm>
          <a:prstGeom prst="triangle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순서도: 문서 31">
            <a:extLst>
              <a:ext uri="{FF2B5EF4-FFF2-40B4-BE49-F238E27FC236}">
                <a16:creationId xmlns:a16="http://schemas.microsoft.com/office/drawing/2014/main" id="{79E02E5F-C6EC-4063-BE96-264B8BF2C5BC}"/>
              </a:ext>
            </a:extLst>
          </p:cNvPr>
          <p:cNvSpPr/>
          <p:nvPr/>
        </p:nvSpPr>
        <p:spPr bwMode="auto">
          <a:xfrm>
            <a:off x="5732692" y="1620693"/>
            <a:ext cx="756562" cy="787880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1F0C3F12-4E37-43D3-88AB-E6A00095E8DD}"/>
              </a:ext>
            </a:extLst>
          </p:cNvPr>
          <p:cNvSpPr/>
          <p:nvPr/>
        </p:nvSpPr>
        <p:spPr bwMode="auto">
          <a:xfrm rot="5400000">
            <a:off x="6556042" y="1857437"/>
            <a:ext cx="211689" cy="144864"/>
          </a:xfrm>
          <a:prstGeom prst="triangle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순서도: 문서 33">
            <a:extLst>
              <a:ext uri="{FF2B5EF4-FFF2-40B4-BE49-F238E27FC236}">
                <a16:creationId xmlns:a16="http://schemas.microsoft.com/office/drawing/2014/main" id="{CB551163-577A-4686-A7ED-F4DC0AB8D3A5}"/>
              </a:ext>
            </a:extLst>
          </p:cNvPr>
          <p:cNvSpPr/>
          <p:nvPr/>
        </p:nvSpPr>
        <p:spPr bwMode="auto">
          <a:xfrm>
            <a:off x="6814650" y="1620693"/>
            <a:ext cx="756562" cy="787880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+5V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530A6555-BA1C-49B5-9196-8F127BF6B4F1}"/>
              </a:ext>
            </a:extLst>
          </p:cNvPr>
          <p:cNvSpPr/>
          <p:nvPr/>
        </p:nvSpPr>
        <p:spPr bwMode="auto">
          <a:xfrm rot="5400000">
            <a:off x="7638000" y="1857437"/>
            <a:ext cx="211689" cy="144864"/>
          </a:xfrm>
          <a:prstGeom prst="triangle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순서도: 문서 35">
            <a:extLst>
              <a:ext uri="{FF2B5EF4-FFF2-40B4-BE49-F238E27FC236}">
                <a16:creationId xmlns:a16="http://schemas.microsoft.com/office/drawing/2014/main" id="{2F9FDAD7-92DB-4973-95C7-FA51FF36E3FC}"/>
              </a:ext>
            </a:extLst>
          </p:cNvPr>
          <p:cNvSpPr/>
          <p:nvPr/>
        </p:nvSpPr>
        <p:spPr bwMode="auto">
          <a:xfrm>
            <a:off x="7896608" y="1620693"/>
            <a:ext cx="756562" cy="787880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DB287B-2FF4-475E-AA5C-4AE488FFC804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16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745062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보드의 주요 회로 분석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Ethernet </a:t>
            </a:r>
            <a:r>
              <a:rPr lang="ko-KR" altLang="en-US" sz="2000" spc="0" dirty="0">
                <a:solidFill>
                  <a:schemeClr val="tx1"/>
                </a:solidFill>
              </a:rPr>
              <a:t>파트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0351EA2-68B9-4A03-AAE8-CF91CC6FC5BA}"/>
              </a:ext>
            </a:extLst>
          </p:cNvPr>
          <p:cNvSpPr/>
          <p:nvPr/>
        </p:nvSpPr>
        <p:spPr bwMode="auto">
          <a:xfrm>
            <a:off x="817990" y="1549192"/>
            <a:ext cx="8075129" cy="729746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32F19D7-5DF6-41B9-B5AD-7A314F8F6BC5}"/>
              </a:ext>
            </a:extLst>
          </p:cNvPr>
          <p:cNvSpPr/>
          <p:nvPr/>
        </p:nvSpPr>
        <p:spPr bwMode="auto">
          <a:xfrm>
            <a:off x="547019" y="1644065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4C66A9-4690-43AC-BA99-07D8B090F7CB}"/>
              </a:ext>
            </a:extLst>
          </p:cNvPr>
          <p:cNvSpPr/>
          <p:nvPr/>
        </p:nvSpPr>
        <p:spPr>
          <a:xfrm>
            <a:off x="817990" y="1744788"/>
            <a:ext cx="8075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STM32F429ZI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Ethernet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내장</a:t>
            </a:r>
          </a:p>
        </p:txBody>
      </p:sp>
      <p:sp>
        <p:nvSpPr>
          <p:cNvPr id="22" name="모서리가 둥근 직사각형 12">
            <a:extLst>
              <a:ext uri="{FF2B5EF4-FFF2-40B4-BE49-F238E27FC236}">
                <a16:creationId xmlns:a16="http://schemas.microsoft.com/office/drawing/2014/main" id="{7A9897FC-EED4-4141-9C58-1522740794FA}"/>
              </a:ext>
            </a:extLst>
          </p:cNvPr>
          <p:cNvSpPr/>
          <p:nvPr/>
        </p:nvSpPr>
        <p:spPr bwMode="auto">
          <a:xfrm>
            <a:off x="817990" y="2445068"/>
            <a:ext cx="8075129" cy="729746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모서리가 둥근 직사각형 13">
            <a:extLst>
              <a:ext uri="{FF2B5EF4-FFF2-40B4-BE49-F238E27FC236}">
                <a16:creationId xmlns:a16="http://schemas.microsoft.com/office/drawing/2014/main" id="{8888A3C4-0876-4510-9018-5E56181426EC}"/>
              </a:ext>
            </a:extLst>
          </p:cNvPr>
          <p:cNvSpPr/>
          <p:nvPr/>
        </p:nvSpPr>
        <p:spPr bwMode="auto">
          <a:xfrm>
            <a:off x="547019" y="2539941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EE5235-53E4-4E30-B98F-DDAA43BF63C5}"/>
              </a:ext>
            </a:extLst>
          </p:cNvPr>
          <p:cNvSpPr/>
          <p:nvPr/>
        </p:nvSpPr>
        <p:spPr>
          <a:xfrm>
            <a:off x="817990" y="2640664"/>
            <a:ext cx="8075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U9 LAN8742A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ethernet PHY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5BB298-E05F-4AEE-96F2-438C37A6BFC2}"/>
              </a:ext>
            </a:extLst>
          </p:cNvPr>
          <p:cNvSpPr/>
          <p:nvPr/>
        </p:nvSpPr>
        <p:spPr bwMode="auto">
          <a:xfrm>
            <a:off x="5921239" y="2705998"/>
            <a:ext cx="658101" cy="252000"/>
          </a:xfrm>
          <a:prstGeom prst="rec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marL="0"/>
            <a:r>
              <a:rPr lang="en-US" altLang="ko-KR" sz="1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PHY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E60D91F0-9176-4DBC-A9D7-FCAE511891B9}"/>
              </a:ext>
            </a:extLst>
          </p:cNvPr>
          <p:cNvSpPr/>
          <p:nvPr/>
        </p:nvSpPr>
        <p:spPr>
          <a:xfrm>
            <a:off x="2735796" y="3340944"/>
            <a:ext cx="3672408" cy="637849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tIns="72000" bIns="72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아날로그형태의 신호를 디지털 형태로 변환해주는 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5BF1B66-26B0-41EF-847E-38320E3A8FF9}"/>
              </a:ext>
            </a:extLst>
          </p:cNvPr>
          <p:cNvCxnSpPr>
            <a:cxnSpLocks/>
          </p:cNvCxnSpPr>
          <p:nvPr/>
        </p:nvCxnSpPr>
        <p:spPr>
          <a:xfrm>
            <a:off x="6372200" y="2957998"/>
            <a:ext cx="0" cy="1020795"/>
          </a:xfrm>
          <a:prstGeom prst="lin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1808289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7" y="195263"/>
            <a:ext cx="8636468" cy="4176687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BEE22D-ED87-45F4-8AEA-976E4B3A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6" y="231981"/>
            <a:ext cx="8564628" cy="3786807"/>
          </a:xfrm>
          <a:prstGeom prst="rect">
            <a:avLst/>
          </a:prstGeom>
        </p:spPr>
      </p:pic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E864CCA0-B72E-4CC9-B164-8A69D59155EB}"/>
              </a:ext>
            </a:extLst>
          </p:cNvPr>
          <p:cNvSpPr/>
          <p:nvPr/>
        </p:nvSpPr>
        <p:spPr bwMode="auto">
          <a:xfrm rot="5400000">
            <a:off x="5436446" y="588916"/>
            <a:ext cx="1296135" cy="532928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667CE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 MAC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내장하고 있음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외부에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 PHY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칩을 연결하면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통신 가능</a:t>
            </a:r>
          </a:p>
        </p:txBody>
      </p:sp>
      <p:sp>
        <p:nvSpPr>
          <p:cNvPr id="15" name="순서도: 문서 14">
            <a:extLst>
              <a:ext uri="{FF2B5EF4-FFF2-40B4-BE49-F238E27FC236}">
                <a16:creationId xmlns:a16="http://schemas.microsoft.com/office/drawing/2014/main" id="{09BBDBD5-C6E9-496C-9A08-BA73ECC03D0B}"/>
              </a:ext>
            </a:extLst>
          </p:cNvPr>
          <p:cNvSpPr/>
          <p:nvPr/>
        </p:nvSpPr>
        <p:spPr bwMode="auto">
          <a:xfrm>
            <a:off x="3419872" y="2605480"/>
            <a:ext cx="5329286" cy="519051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E57BB-7AE4-4B93-97DD-F6DB8799086D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27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7" y="195263"/>
            <a:ext cx="8636468" cy="4176687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BEE22D-ED87-45F4-8AEA-976E4B3A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6" y="231981"/>
            <a:ext cx="8564628" cy="3786807"/>
          </a:xfrm>
          <a:prstGeom prst="rect">
            <a:avLst/>
          </a:prstGeom>
        </p:spPr>
      </p:pic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3168E9D5-ACF2-4D1B-AB87-D128723B61FD}"/>
              </a:ext>
            </a:extLst>
          </p:cNvPr>
          <p:cNvSpPr/>
          <p:nvPr/>
        </p:nvSpPr>
        <p:spPr>
          <a:xfrm flipH="1">
            <a:off x="1056854" y="2053027"/>
            <a:ext cx="2867074" cy="581710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 MAC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PHY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칩은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RMII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통해 연결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16E6AC-CE4C-40EC-9996-6826925A983F}"/>
              </a:ext>
            </a:extLst>
          </p:cNvPr>
          <p:cNvSpPr/>
          <p:nvPr/>
        </p:nvSpPr>
        <p:spPr bwMode="auto">
          <a:xfrm rot="16200000">
            <a:off x="6731" y="1966921"/>
            <a:ext cx="1319832" cy="753922"/>
          </a:xfrm>
          <a:prstGeom prst="roundRect">
            <a:avLst>
              <a:gd name="adj" fmla="val 1239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9415F8E-7649-4C55-B04E-C3320EBCDB28}"/>
              </a:ext>
            </a:extLst>
          </p:cNvPr>
          <p:cNvSpPr/>
          <p:nvPr/>
        </p:nvSpPr>
        <p:spPr>
          <a:xfrm>
            <a:off x="5076056" y="2053027"/>
            <a:ext cx="3011090" cy="581710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통신용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RJ45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825DBDF-E384-41E7-8867-29DEB224CA35}"/>
              </a:ext>
            </a:extLst>
          </p:cNvPr>
          <p:cNvSpPr/>
          <p:nvPr/>
        </p:nvSpPr>
        <p:spPr bwMode="auto">
          <a:xfrm rot="16200000">
            <a:off x="7622934" y="1929680"/>
            <a:ext cx="1682346" cy="753922"/>
          </a:xfrm>
          <a:prstGeom prst="roundRect">
            <a:avLst>
              <a:gd name="adj" fmla="val 1239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1C58B3-28EC-4710-9C70-F7632FB1A520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1262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745062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보드의 주요 회로 분석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000" spc="0" dirty="0">
                <a:solidFill>
                  <a:schemeClr val="tx1"/>
                </a:solidFill>
              </a:rPr>
              <a:t>커넥터 파트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31" name="육각형 30">
            <a:extLst>
              <a:ext uri="{FF2B5EF4-FFF2-40B4-BE49-F238E27FC236}">
                <a16:creationId xmlns:a16="http://schemas.microsoft.com/office/drawing/2014/main" id="{9DECE616-1A4C-4431-ABEC-BBDE7E1BD1DB}"/>
              </a:ext>
            </a:extLst>
          </p:cNvPr>
          <p:cNvSpPr/>
          <p:nvPr/>
        </p:nvSpPr>
        <p:spPr>
          <a:xfrm>
            <a:off x="1835696" y="1564428"/>
            <a:ext cx="4186092" cy="461665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lIns="0" tIns="0" rIns="0" bIns="0" anchor="ctr">
            <a:noAutofit/>
          </a:bodyPr>
          <a:lstStyle/>
          <a:p>
            <a:pPr marL="0" lvl="3" eaLnBrk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6FFF"/>
              </a:buClr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05B96B-FA15-4F34-9755-11134AA8E73F}"/>
              </a:ext>
            </a:extLst>
          </p:cNvPr>
          <p:cNvGrpSpPr/>
          <p:nvPr/>
        </p:nvGrpSpPr>
        <p:grpSpPr>
          <a:xfrm>
            <a:off x="1473105" y="2199114"/>
            <a:ext cx="4911274" cy="1367508"/>
            <a:chOff x="233806" y="2318733"/>
            <a:chExt cx="3477082" cy="136750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106054C-9C94-470D-AB6B-5B486D5289A4}"/>
                </a:ext>
              </a:extLst>
            </p:cNvPr>
            <p:cNvGrpSpPr/>
            <p:nvPr/>
          </p:nvGrpSpPr>
          <p:grpSpPr>
            <a:xfrm>
              <a:off x="1935586" y="2318733"/>
              <a:ext cx="1775302" cy="1367508"/>
              <a:chOff x="2546140" y="3137146"/>
              <a:chExt cx="1963928" cy="1367508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58FDF32-4204-4AEB-92AF-D06E57C4DA97}"/>
                  </a:ext>
                </a:extLst>
              </p:cNvPr>
              <p:cNvSpPr/>
              <p:nvPr/>
            </p:nvSpPr>
            <p:spPr bwMode="auto">
              <a:xfrm>
                <a:off x="2627784" y="3137147"/>
                <a:ext cx="1795396" cy="1367507"/>
              </a:xfrm>
              <a:prstGeom prst="rect">
                <a:avLst/>
              </a:prstGeom>
              <a:solidFill>
                <a:srgbClr val="667CEC"/>
              </a:solidFill>
              <a:ln w="2540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3" eaLnBrk="0" latinLnBrk="1" hangingPunct="0">
                  <a:lnSpc>
                    <a:spcPct val="110000"/>
                  </a:lnSpc>
                  <a:buClr>
                    <a:srgbClr val="536FFF"/>
                  </a:buClr>
                </a:pPr>
                <a:endParaRPr lang="en-US" altLang="ko-KR" sz="1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순서도: 문서 42">
                <a:extLst>
                  <a:ext uri="{FF2B5EF4-FFF2-40B4-BE49-F238E27FC236}">
                    <a16:creationId xmlns:a16="http://schemas.microsoft.com/office/drawing/2014/main" id="{9A79870C-D405-41CC-8CB1-206343E22FF1}"/>
                  </a:ext>
                </a:extLst>
              </p:cNvPr>
              <p:cNvSpPr/>
              <p:nvPr/>
            </p:nvSpPr>
            <p:spPr bwMode="auto">
              <a:xfrm>
                <a:off x="2627783" y="3137146"/>
                <a:ext cx="1795397" cy="1018779"/>
              </a:xfrm>
              <a:prstGeom prst="flowChartDocument">
                <a:avLst/>
              </a:prstGeom>
              <a:solidFill>
                <a:srgbClr val="FFFFFF">
                  <a:alpha val="50000"/>
                </a:srgbClr>
              </a:solidFill>
              <a:ln w="28575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8039DBC-D030-4827-BDCD-47F44A0A1FBD}"/>
                  </a:ext>
                </a:extLst>
              </p:cNvPr>
              <p:cNvSpPr/>
              <p:nvPr/>
            </p:nvSpPr>
            <p:spPr>
              <a:xfrm>
                <a:off x="2546140" y="3227279"/>
                <a:ext cx="1963928" cy="1200329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marL="0" lvl="3" eaLnBrk="0" latinLnBrk="1" hangingPunct="0">
                  <a:buClr>
                    <a:srgbClr val="536FFF"/>
                  </a:buClr>
                </a:pPr>
                <a:r>
                  <a:rPr lang="en-US" altLang="ko-KR" sz="1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Zio</a:t>
                </a:r>
                <a:r>
                  <a:rPr lang="ko-KR" altLang="en-US" sz="1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커넥터</a:t>
                </a:r>
                <a:endPara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3DF870F-AD50-4421-8046-7BC80DF46505}"/>
                </a:ext>
              </a:extLst>
            </p:cNvPr>
            <p:cNvGrpSpPr/>
            <p:nvPr/>
          </p:nvGrpSpPr>
          <p:grpSpPr>
            <a:xfrm>
              <a:off x="233806" y="2318733"/>
              <a:ext cx="1622957" cy="1367508"/>
              <a:chOff x="683567" y="3137146"/>
              <a:chExt cx="1795397" cy="1367508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0A569AB-6E04-4004-96A5-9F6AABD84ABF}"/>
                  </a:ext>
                </a:extLst>
              </p:cNvPr>
              <p:cNvSpPr/>
              <p:nvPr/>
            </p:nvSpPr>
            <p:spPr bwMode="auto">
              <a:xfrm>
                <a:off x="683568" y="3137147"/>
                <a:ext cx="1795396" cy="1367507"/>
              </a:xfrm>
              <a:prstGeom prst="rect">
                <a:avLst/>
              </a:prstGeom>
              <a:solidFill>
                <a:srgbClr val="E48E1C"/>
              </a:solidFill>
              <a:ln w="2540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3"/>
                <a:endParaRPr lang="en-US" altLang="ko-KR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순서도: 문서 48">
                <a:extLst>
                  <a:ext uri="{FF2B5EF4-FFF2-40B4-BE49-F238E27FC236}">
                    <a16:creationId xmlns:a16="http://schemas.microsoft.com/office/drawing/2014/main" id="{EB681EE6-CC15-4F75-B02B-9D3A4EB1E2E7}"/>
                  </a:ext>
                </a:extLst>
              </p:cNvPr>
              <p:cNvSpPr/>
              <p:nvPr/>
            </p:nvSpPr>
            <p:spPr bwMode="auto">
              <a:xfrm>
                <a:off x="683567" y="3137146"/>
                <a:ext cx="1795397" cy="1018779"/>
              </a:xfrm>
              <a:prstGeom prst="flowChartDocument">
                <a:avLst/>
              </a:prstGeom>
              <a:solidFill>
                <a:srgbClr val="FFFFFF">
                  <a:alpha val="50000"/>
                </a:srgbClr>
              </a:solidFill>
              <a:ln w="28575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2F8247-A848-43BB-B306-DF358FFC2752}"/>
                  </a:ext>
                </a:extLst>
              </p:cNvPr>
              <p:cNvSpPr/>
              <p:nvPr/>
            </p:nvSpPr>
            <p:spPr>
              <a:xfrm>
                <a:off x="707903" y="3504277"/>
                <a:ext cx="1746725" cy="646331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marL="0" lvl="3" eaLnBrk="0" latinLnBrk="1" hangingPunct="0">
                  <a:buClr>
                    <a:srgbClr val="536FFF"/>
                  </a:buClr>
                </a:pPr>
                <a:r>
                  <a:rPr lang="en-US" altLang="ko-KR" sz="1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Morpho </a:t>
                </a:r>
                <a:r>
                  <a:rPr lang="ko-KR" altLang="en-US" sz="1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커넥터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6230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8" y="195263"/>
            <a:ext cx="5939906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AAF220-AE91-41A9-BC2C-8E62ABE5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6" y="231980"/>
            <a:ext cx="5866490" cy="407806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C84DBE-6CE7-4899-954A-0D6A54B07EA1}"/>
              </a:ext>
            </a:extLst>
          </p:cNvPr>
          <p:cNvSpPr/>
          <p:nvPr/>
        </p:nvSpPr>
        <p:spPr>
          <a:xfrm>
            <a:off x="6444208" y="1998524"/>
            <a:ext cx="2233189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rgbClr val="EE70A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Morpho </a:t>
            </a:r>
            <a:r>
              <a:rPr lang="ko-KR" altLang="en-US" sz="1800" b="1" dirty="0">
                <a:solidFill>
                  <a:srgbClr val="EE70A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0E81A61-6B25-4F70-8B38-972584D753C6}"/>
              </a:ext>
            </a:extLst>
          </p:cNvPr>
          <p:cNvCxnSpPr>
            <a:cxnSpLocks/>
          </p:cNvCxnSpPr>
          <p:nvPr/>
        </p:nvCxnSpPr>
        <p:spPr>
          <a:xfrm flipH="1">
            <a:off x="7560802" y="1716584"/>
            <a:ext cx="1" cy="278279"/>
          </a:xfrm>
          <a:prstGeom prst="line">
            <a:avLst/>
          </a:prstGeom>
          <a:ln w="12700" cap="sq">
            <a:solidFill>
              <a:srgbClr val="EE70A3"/>
            </a:solidFill>
            <a:prstDash val="sysDot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FE7C2E-BDED-467F-93F5-7D2AD93197A3}"/>
              </a:ext>
            </a:extLst>
          </p:cNvPr>
          <p:cNvSpPr/>
          <p:nvPr/>
        </p:nvSpPr>
        <p:spPr>
          <a:xfrm>
            <a:off x="6444208" y="3701879"/>
            <a:ext cx="2233189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Zio </a:t>
            </a: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6AFC5F-1694-4060-9146-0EABDACCBEC5}"/>
              </a:ext>
            </a:extLst>
          </p:cNvPr>
          <p:cNvCxnSpPr>
            <a:cxnSpLocks/>
          </p:cNvCxnSpPr>
          <p:nvPr/>
        </p:nvCxnSpPr>
        <p:spPr>
          <a:xfrm flipH="1">
            <a:off x="7560802" y="3419939"/>
            <a:ext cx="1" cy="278279"/>
          </a:xfrm>
          <a:prstGeom prst="line">
            <a:avLst/>
          </a:prstGeom>
          <a:ln w="12700" cap="sq">
            <a:solidFill>
              <a:srgbClr val="00B0F0"/>
            </a:solidFill>
            <a:prstDash val="sysDot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7EE197F-8D77-4BAF-80A6-5EAD790F5CD0}"/>
              </a:ext>
            </a:extLst>
          </p:cNvPr>
          <p:cNvGrpSpPr/>
          <p:nvPr/>
        </p:nvGrpSpPr>
        <p:grpSpPr>
          <a:xfrm>
            <a:off x="6444207" y="2672499"/>
            <a:ext cx="2233190" cy="738664"/>
            <a:chOff x="6874571" y="3137146"/>
            <a:chExt cx="1795397" cy="136750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A24D33-27D7-4BF4-9CC7-B04C23B89AFE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B0F0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3" eaLnBrk="0" latinLnBrk="1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순서도: 문서 32">
              <a:extLst>
                <a:ext uri="{FF2B5EF4-FFF2-40B4-BE49-F238E27FC236}">
                  <a16:creationId xmlns:a16="http://schemas.microsoft.com/office/drawing/2014/main" id="{5E8D4DB4-2074-43EC-B445-9A78A4F4681B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EF78D43-4994-4855-A807-B560CC7174DA}"/>
                </a:ext>
              </a:extLst>
            </p:cNvPr>
            <p:cNvSpPr/>
            <p:nvPr/>
          </p:nvSpPr>
          <p:spPr>
            <a:xfrm>
              <a:off x="6874571" y="3485566"/>
              <a:ext cx="1795397" cy="6837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CN7~10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28E6514-0746-4910-A2D2-C9594B0CEDEE}"/>
              </a:ext>
            </a:extLst>
          </p:cNvPr>
          <p:cNvGrpSpPr/>
          <p:nvPr/>
        </p:nvGrpSpPr>
        <p:grpSpPr>
          <a:xfrm>
            <a:off x="6444207" y="1009625"/>
            <a:ext cx="2233190" cy="738664"/>
            <a:chOff x="4932039" y="3137146"/>
            <a:chExt cx="1795397" cy="136750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277EF97-23A6-4B0C-8153-D1D2E0825FF8}"/>
                </a:ext>
              </a:extLst>
            </p:cNvPr>
            <p:cNvSpPr/>
            <p:nvPr/>
          </p:nvSpPr>
          <p:spPr bwMode="auto">
            <a:xfrm>
              <a:off x="4932040" y="3137147"/>
              <a:ext cx="1795396" cy="1367507"/>
            </a:xfrm>
            <a:prstGeom prst="rect">
              <a:avLst/>
            </a:prstGeom>
            <a:solidFill>
              <a:srgbClr val="EE70A3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순서도: 문서 36">
              <a:extLst>
                <a:ext uri="{FF2B5EF4-FFF2-40B4-BE49-F238E27FC236}">
                  <a16:creationId xmlns:a16="http://schemas.microsoft.com/office/drawing/2014/main" id="{CADCE6B7-2DC6-4C90-8E06-D4385A35BDD2}"/>
                </a:ext>
              </a:extLst>
            </p:cNvPr>
            <p:cNvSpPr/>
            <p:nvPr/>
          </p:nvSpPr>
          <p:spPr bwMode="auto">
            <a:xfrm>
              <a:off x="4932039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1FB9FF5-B795-44D6-8FFC-B5A95FC11B4B}"/>
                </a:ext>
              </a:extLst>
            </p:cNvPr>
            <p:cNvSpPr/>
            <p:nvPr/>
          </p:nvSpPr>
          <p:spPr>
            <a:xfrm>
              <a:off x="4956375" y="3365778"/>
              <a:ext cx="1746725" cy="92333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CN11</a:t>
              </a:r>
              <a:r>
                <a:rPr lang="ko-KR" altLang="en-US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과 </a:t>
              </a: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CN12</a:t>
              </a: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F3D95B7-41C4-4B1F-B2BD-22D0D14590BF}"/>
              </a:ext>
            </a:extLst>
          </p:cNvPr>
          <p:cNvSpPr/>
          <p:nvPr/>
        </p:nvSpPr>
        <p:spPr bwMode="auto">
          <a:xfrm rot="16200000">
            <a:off x="-394424" y="1239523"/>
            <a:ext cx="3706316" cy="2338099"/>
          </a:xfrm>
          <a:prstGeom prst="roundRect">
            <a:avLst>
              <a:gd name="adj" fmla="val 1239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CC99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ABC9C3F-07B5-4D57-82ED-0695ED07352B}"/>
              </a:ext>
            </a:extLst>
          </p:cNvPr>
          <p:cNvSpPr/>
          <p:nvPr/>
        </p:nvSpPr>
        <p:spPr bwMode="auto">
          <a:xfrm rot="16200000">
            <a:off x="3121138" y="1239523"/>
            <a:ext cx="3706316" cy="2338099"/>
          </a:xfrm>
          <a:prstGeom prst="roundRect">
            <a:avLst>
              <a:gd name="adj" fmla="val 1239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CC99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2" name="화살표: 오각형 41">
            <a:extLst>
              <a:ext uri="{FF2B5EF4-FFF2-40B4-BE49-F238E27FC236}">
                <a16:creationId xmlns:a16="http://schemas.microsoft.com/office/drawing/2014/main" id="{408E93E3-E9A3-4BAA-A2C5-942D2534169F}"/>
              </a:ext>
            </a:extLst>
          </p:cNvPr>
          <p:cNvSpPr/>
          <p:nvPr/>
        </p:nvSpPr>
        <p:spPr>
          <a:xfrm rot="16200000" flipH="1">
            <a:off x="4717119" y="-389576"/>
            <a:ext cx="568315" cy="1877748"/>
          </a:xfrm>
          <a:prstGeom prst="homePlate">
            <a:avLst/>
          </a:prstGeom>
          <a:solidFill>
            <a:srgbClr val="00CC99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F4A2413-D59B-4B92-9BCC-54E7B4074845}"/>
              </a:ext>
            </a:extLst>
          </p:cNvPr>
          <p:cNvSpPr/>
          <p:nvPr/>
        </p:nvSpPr>
        <p:spPr>
          <a:xfrm>
            <a:off x="4062404" y="267894"/>
            <a:ext cx="1877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Zio 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</a:t>
            </a:r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E8479147-1429-41B6-A42D-851E8E2387BD}"/>
              </a:ext>
            </a:extLst>
          </p:cNvPr>
          <p:cNvSpPr/>
          <p:nvPr/>
        </p:nvSpPr>
        <p:spPr>
          <a:xfrm rot="16200000" flipH="1">
            <a:off x="1173305" y="-389068"/>
            <a:ext cx="568315" cy="1877748"/>
          </a:xfrm>
          <a:prstGeom prst="homePlate">
            <a:avLst/>
          </a:prstGeom>
          <a:solidFill>
            <a:srgbClr val="00CC99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292CCE-FDC9-4145-AC63-F70BF6E8F283}"/>
              </a:ext>
            </a:extLst>
          </p:cNvPr>
          <p:cNvSpPr/>
          <p:nvPr/>
        </p:nvSpPr>
        <p:spPr>
          <a:xfrm>
            <a:off x="518590" y="268402"/>
            <a:ext cx="1877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Morpho 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277A09-4C21-43FB-B3DB-1CE04CFB4251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1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8" y="195263"/>
            <a:ext cx="5939906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AAF220-AE91-41A9-BC2C-8E62ABE5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6" y="231980"/>
            <a:ext cx="5866490" cy="407806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31D6E92-7932-43D9-AE85-8ED6FE42CEF4}"/>
              </a:ext>
            </a:extLst>
          </p:cNvPr>
          <p:cNvSpPr/>
          <p:nvPr/>
        </p:nvSpPr>
        <p:spPr bwMode="auto">
          <a:xfrm rot="16200000">
            <a:off x="2934866" y="1870720"/>
            <a:ext cx="3706316" cy="1008112"/>
          </a:xfrm>
          <a:prstGeom prst="roundRect">
            <a:avLst>
              <a:gd name="adj" fmla="val 1239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CC99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A5DA314F-D5DF-4823-BD04-D92A02C2121B}"/>
              </a:ext>
            </a:extLst>
          </p:cNvPr>
          <p:cNvSpPr/>
          <p:nvPr/>
        </p:nvSpPr>
        <p:spPr>
          <a:xfrm>
            <a:off x="1881413" y="1785745"/>
            <a:ext cx="2683036" cy="368952"/>
          </a:xfrm>
          <a:prstGeom prst="homePlate">
            <a:avLst/>
          </a:prstGeom>
          <a:solidFill>
            <a:srgbClr val="E48E1C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 Uno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호환 커넥터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DC0B7A-9DA3-4A6A-904B-BB7D503E1B43}"/>
              </a:ext>
            </a:extLst>
          </p:cNvPr>
          <p:cNvSpPr/>
          <p:nvPr/>
        </p:nvSpPr>
        <p:spPr bwMode="auto">
          <a:xfrm rot="16200000">
            <a:off x="3729264" y="1820448"/>
            <a:ext cx="1954078" cy="26860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E48E1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42D6DEB5-394F-4DF6-8925-E0A552E445FB}"/>
              </a:ext>
            </a:extLst>
          </p:cNvPr>
          <p:cNvSpPr/>
          <p:nvPr/>
        </p:nvSpPr>
        <p:spPr>
          <a:xfrm>
            <a:off x="3059832" y="731090"/>
            <a:ext cx="1224136" cy="368952"/>
          </a:xfrm>
          <a:prstGeom prst="homePlate">
            <a:avLst/>
          </a:prstGeom>
          <a:solidFill>
            <a:srgbClr val="00CC99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Zio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</a:t>
            </a:r>
          </a:p>
        </p:txBody>
      </p:sp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85FE1599-6B76-4696-AC1E-E0DC487B1BEA}"/>
              </a:ext>
            </a:extLst>
          </p:cNvPr>
          <p:cNvSpPr/>
          <p:nvPr/>
        </p:nvSpPr>
        <p:spPr bwMode="auto">
          <a:xfrm rot="5400000">
            <a:off x="5272200" y="1096790"/>
            <a:ext cx="1480612" cy="532928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E48E1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 Uno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보드에 있는 커넥터와 사이즈와 배열 일치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 Uno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보드에 연결할 수 있는 보드들을 그대로 </a:t>
            </a:r>
            <a:r>
              <a:rPr lang="en-US" altLang="ko-KR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보드에서 사용할 수 있다는 의미</a:t>
            </a:r>
          </a:p>
        </p:txBody>
      </p:sp>
      <p:sp>
        <p:nvSpPr>
          <p:cNvPr id="24" name="순서도: 문서 23">
            <a:extLst>
              <a:ext uri="{FF2B5EF4-FFF2-40B4-BE49-F238E27FC236}">
                <a16:creationId xmlns:a16="http://schemas.microsoft.com/office/drawing/2014/main" id="{273F06C3-F743-4B0F-8F0C-7BC27139C684}"/>
              </a:ext>
            </a:extLst>
          </p:cNvPr>
          <p:cNvSpPr/>
          <p:nvPr/>
        </p:nvSpPr>
        <p:spPr bwMode="auto">
          <a:xfrm>
            <a:off x="3347864" y="3021115"/>
            <a:ext cx="5329286" cy="519051"/>
          </a:xfrm>
          <a:prstGeom prst="flowChartDocument">
            <a:avLst/>
          </a:prstGeom>
          <a:solidFill>
            <a:srgbClr val="E48E1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 Uno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호환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A3E8A-CA29-4161-A609-E3BAE87D8590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4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5C9104E-0E7A-4FF1-BBE1-B3048D826967}"/>
              </a:ext>
            </a:extLst>
          </p:cNvPr>
          <p:cNvSpPr/>
          <p:nvPr/>
        </p:nvSpPr>
        <p:spPr bwMode="auto">
          <a:xfrm>
            <a:off x="6367930" y="1715450"/>
            <a:ext cx="2525245" cy="100811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순서도: 문서 94">
            <a:extLst>
              <a:ext uri="{FF2B5EF4-FFF2-40B4-BE49-F238E27FC236}">
                <a16:creationId xmlns:a16="http://schemas.microsoft.com/office/drawing/2014/main" id="{6D182A80-2331-47BB-B0A9-5F2BE23651B7}"/>
              </a:ext>
            </a:extLst>
          </p:cNvPr>
          <p:cNvSpPr/>
          <p:nvPr/>
        </p:nvSpPr>
        <p:spPr bwMode="auto">
          <a:xfrm>
            <a:off x="6367928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99278A2-16AC-4015-A26B-6D01004D012D}"/>
              </a:ext>
            </a:extLst>
          </p:cNvPr>
          <p:cNvSpPr/>
          <p:nvPr/>
        </p:nvSpPr>
        <p:spPr>
          <a:xfrm>
            <a:off x="6402157" y="1837760"/>
            <a:ext cx="2456789" cy="680669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Evaluation boards</a:t>
            </a:r>
          </a:p>
        </p:txBody>
      </p:sp>
      <p:sp>
        <p:nvSpPr>
          <p:cNvPr id="97" name="양쪽 대괄호 96">
            <a:extLst>
              <a:ext uri="{FF2B5EF4-FFF2-40B4-BE49-F238E27FC236}">
                <a16:creationId xmlns:a16="http://schemas.microsoft.com/office/drawing/2014/main" id="{B1A57001-16A6-4557-96B5-A5DAA8FDF64A}"/>
              </a:ext>
            </a:extLst>
          </p:cNvPr>
          <p:cNvSpPr/>
          <p:nvPr/>
        </p:nvSpPr>
        <p:spPr>
          <a:xfrm>
            <a:off x="6367927" y="2768769"/>
            <a:ext cx="2525247" cy="396620"/>
          </a:xfrm>
          <a:prstGeom prst="bracketPair">
            <a:avLst>
              <a:gd name="adj" fmla="val 0"/>
            </a:avLst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Full feature evaluation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ADFE0E-DCCA-42A8-AC9A-75D9C4B5B916}"/>
              </a:ext>
            </a:extLst>
          </p:cNvPr>
          <p:cNvSpPr/>
          <p:nvPr/>
        </p:nvSpPr>
        <p:spPr bwMode="auto">
          <a:xfrm>
            <a:off x="547019" y="1715450"/>
            <a:ext cx="2557009" cy="100811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순서도: 문서 49">
            <a:extLst>
              <a:ext uri="{FF2B5EF4-FFF2-40B4-BE49-F238E27FC236}">
                <a16:creationId xmlns:a16="http://schemas.microsoft.com/office/drawing/2014/main" id="{0B0D0BFD-84FA-48CE-AE50-DFAA2763F1CC}"/>
              </a:ext>
            </a:extLst>
          </p:cNvPr>
          <p:cNvSpPr/>
          <p:nvPr/>
        </p:nvSpPr>
        <p:spPr bwMode="auto">
          <a:xfrm>
            <a:off x="547018" y="1715449"/>
            <a:ext cx="2557011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519DB7-807F-4172-A7A7-DF4C724FC16B}"/>
              </a:ext>
            </a:extLst>
          </p:cNvPr>
          <p:cNvSpPr/>
          <p:nvPr/>
        </p:nvSpPr>
        <p:spPr>
          <a:xfrm>
            <a:off x="581247" y="1939860"/>
            <a:ext cx="2487692" cy="476468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 </a:t>
            </a:r>
            <a:r>
              <a:rPr lang="en-US" altLang="ko-KR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Nucleo</a:t>
            </a:r>
            <a:b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development boards</a:t>
            </a:r>
          </a:p>
        </p:txBody>
      </p:sp>
      <p:sp>
        <p:nvSpPr>
          <p:cNvPr id="52" name="양쪽 대괄호 51">
            <a:extLst>
              <a:ext uri="{FF2B5EF4-FFF2-40B4-BE49-F238E27FC236}">
                <a16:creationId xmlns:a16="http://schemas.microsoft.com/office/drawing/2014/main" id="{7D882612-C6B3-40C6-B76B-7F29E6DA4864}"/>
              </a:ext>
            </a:extLst>
          </p:cNvPr>
          <p:cNvSpPr/>
          <p:nvPr/>
        </p:nvSpPr>
        <p:spPr>
          <a:xfrm>
            <a:off x="547018" y="2768769"/>
            <a:ext cx="2557011" cy="396620"/>
          </a:xfrm>
          <a:prstGeom prst="bracketPair">
            <a:avLst>
              <a:gd name="adj" fmla="val 0"/>
            </a:avLst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Flexible prototyping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A5CAA032-CDFD-4091-9C42-0BC90EBC47D4}"/>
              </a:ext>
            </a:extLst>
          </p:cNvPr>
          <p:cNvSpPr/>
          <p:nvPr/>
        </p:nvSpPr>
        <p:spPr bwMode="auto">
          <a:xfrm>
            <a:off x="817991" y="1188452"/>
            <a:ext cx="98501" cy="83859"/>
          </a:xfrm>
          <a:prstGeom prst="hexagon">
            <a:avLst/>
          </a:prstGeom>
          <a:solidFill>
            <a:srgbClr val="FFFFFF">
              <a:alpha val="50196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STM32</a:t>
            </a:r>
            <a:r>
              <a:rPr lang="ko-KR" altLang="en-US" sz="2000" spc="0" dirty="0">
                <a:solidFill>
                  <a:schemeClr val="tx1"/>
                </a:solidFill>
              </a:rPr>
              <a:t>시리즈의 평가 보드들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0A74E8-B85D-4F6A-9F9E-131AC2B04AC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7AF7EE-C35B-4BCF-9CE3-288AAB94BC0F}"/>
              </a:ext>
            </a:extLst>
          </p:cNvPr>
          <p:cNvSpPr/>
          <p:nvPr/>
        </p:nvSpPr>
        <p:spPr bwMode="auto">
          <a:xfrm>
            <a:off x="3431141" y="1715450"/>
            <a:ext cx="2525245" cy="1008111"/>
          </a:xfrm>
          <a:prstGeom prst="rect">
            <a:avLst/>
          </a:prstGeom>
          <a:solidFill>
            <a:srgbClr val="667CEC"/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순서도: 문서 34">
            <a:extLst>
              <a:ext uri="{FF2B5EF4-FFF2-40B4-BE49-F238E27FC236}">
                <a16:creationId xmlns:a16="http://schemas.microsoft.com/office/drawing/2014/main" id="{0CA132A9-F15E-46D2-89A3-6691087E95C6}"/>
              </a:ext>
            </a:extLst>
          </p:cNvPr>
          <p:cNvSpPr/>
          <p:nvPr/>
        </p:nvSpPr>
        <p:spPr bwMode="auto">
          <a:xfrm>
            <a:off x="3431140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B135E7-0165-4B82-AEF9-AEF4765A47FE}"/>
              </a:ext>
            </a:extLst>
          </p:cNvPr>
          <p:cNvSpPr/>
          <p:nvPr/>
        </p:nvSpPr>
        <p:spPr>
          <a:xfrm>
            <a:off x="3441867" y="1993431"/>
            <a:ext cx="251117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Discovery kits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06C33FBB-2D44-4F2C-9CB8-AC8C79AE4C12}"/>
              </a:ext>
            </a:extLst>
          </p:cNvPr>
          <p:cNvSpPr/>
          <p:nvPr/>
        </p:nvSpPr>
        <p:spPr>
          <a:xfrm>
            <a:off x="3439661" y="2768769"/>
            <a:ext cx="2525244" cy="396620"/>
          </a:xfrm>
          <a:prstGeom prst="bracketPair">
            <a:avLst>
              <a:gd name="adj" fmla="val 0"/>
            </a:avLst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 feature prototyping</a:t>
            </a:r>
          </a:p>
        </p:txBody>
      </p:sp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6E057414-1486-43B2-800E-2BD143FD39FD}"/>
              </a:ext>
            </a:extLst>
          </p:cNvPr>
          <p:cNvSpPr/>
          <p:nvPr/>
        </p:nvSpPr>
        <p:spPr>
          <a:xfrm>
            <a:off x="3640075" y="3392468"/>
            <a:ext cx="5218870" cy="714793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tIns="72000" bIns="72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가격이 저렴한 평가 보드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분야의 응용에 사용되는 제품을 개발할 때 사용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A317AB6-E7DF-4EBB-AE21-82FEBB068A14}"/>
              </a:ext>
            </a:extLst>
          </p:cNvPr>
          <p:cNvCxnSpPr>
            <a:cxnSpLocks/>
          </p:cNvCxnSpPr>
          <p:nvPr/>
        </p:nvCxnSpPr>
        <p:spPr>
          <a:xfrm>
            <a:off x="3640075" y="3169794"/>
            <a:ext cx="0" cy="937467"/>
          </a:xfrm>
          <a:prstGeom prst="lin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667CE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C9BDA6-E1CC-4603-855A-682DCBFF8022}"/>
              </a:ext>
            </a:extLst>
          </p:cNvPr>
          <p:cNvSpPr txBox="1"/>
          <p:nvPr/>
        </p:nvSpPr>
        <p:spPr bwMode="auto">
          <a:xfrm>
            <a:off x="467346" y="4706112"/>
            <a:ext cx="4881465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https://www.st.com/en/evaluation-tools/stm32-mcu-mpu-eval-tools.html</a:t>
            </a: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41435D5-2BBC-4F1E-A1AD-12658F4C8B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00" y="3240000"/>
            <a:ext cx="20059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653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745062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보드의 주요 회로 분석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000" spc="0" dirty="0">
                <a:solidFill>
                  <a:schemeClr val="tx1"/>
                </a:solidFill>
              </a:rPr>
              <a:t>커넥터 파트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31" name="육각형 30">
            <a:extLst>
              <a:ext uri="{FF2B5EF4-FFF2-40B4-BE49-F238E27FC236}">
                <a16:creationId xmlns:a16="http://schemas.microsoft.com/office/drawing/2014/main" id="{9DECE616-1A4C-4431-ABEC-BBDE7E1BD1DB}"/>
              </a:ext>
            </a:extLst>
          </p:cNvPr>
          <p:cNvSpPr/>
          <p:nvPr/>
        </p:nvSpPr>
        <p:spPr>
          <a:xfrm>
            <a:off x="1835696" y="1564428"/>
            <a:ext cx="4186092" cy="461665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lIns="0" tIns="0" rIns="0" bIns="0" anchor="ctr">
            <a:noAutofit/>
          </a:bodyPr>
          <a:lstStyle/>
          <a:p>
            <a:pPr marL="0" lvl="3" eaLnBrk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6FFF"/>
              </a:buClr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05B96B-FA15-4F34-9755-11134AA8E73F}"/>
              </a:ext>
            </a:extLst>
          </p:cNvPr>
          <p:cNvGrpSpPr/>
          <p:nvPr/>
        </p:nvGrpSpPr>
        <p:grpSpPr>
          <a:xfrm>
            <a:off x="1473105" y="2199114"/>
            <a:ext cx="4911274" cy="1367508"/>
            <a:chOff x="233806" y="2318733"/>
            <a:chExt cx="3477082" cy="136750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106054C-9C94-470D-AB6B-5B486D5289A4}"/>
                </a:ext>
              </a:extLst>
            </p:cNvPr>
            <p:cNvGrpSpPr/>
            <p:nvPr/>
          </p:nvGrpSpPr>
          <p:grpSpPr>
            <a:xfrm>
              <a:off x="1935586" y="2318733"/>
              <a:ext cx="1775302" cy="1367508"/>
              <a:chOff x="2546140" y="3137146"/>
              <a:chExt cx="1963928" cy="1367508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58FDF32-4204-4AEB-92AF-D06E57C4DA97}"/>
                  </a:ext>
                </a:extLst>
              </p:cNvPr>
              <p:cNvSpPr/>
              <p:nvPr/>
            </p:nvSpPr>
            <p:spPr bwMode="auto">
              <a:xfrm>
                <a:off x="2627784" y="3137147"/>
                <a:ext cx="1795396" cy="1367507"/>
              </a:xfrm>
              <a:prstGeom prst="rect">
                <a:avLst/>
              </a:prstGeom>
              <a:solidFill>
                <a:srgbClr val="667CEC"/>
              </a:solidFill>
              <a:ln w="2540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3" eaLnBrk="0" latinLnBrk="1" hangingPunct="0">
                  <a:lnSpc>
                    <a:spcPct val="110000"/>
                  </a:lnSpc>
                  <a:buClr>
                    <a:srgbClr val="536FFF"/>
                  </a:buClr>
                </a:pPr>
                <a:endParaRPr lang="en-US" altLang="ko-KR" sz="1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순서도: 문서 42">
                <a:extLst>
                  <a:ext uri="{FF2B5EF4-FFF2-40B4-BE49-F238E27FC236}">
                    <a16:creationId xmlns:a16="http://schemas.microsoft.com/office/drawing/2014/main" id="{9A79870C-D405-41CC-8CB1-206343E22FF1}"/>
                  </a:ext>
                </a:extLst>
              </p:cNvPr>
              <p:cNvSpPr/>
              <p:nvPr/>
            </p:nvSpPr>
            <p:spPr bwMode="auto">
              <a:xfrm>
                <a:off x="2627783" y="3137146"/>
                <a:ext cx="1795397" cy="1018779"/>
              </a:xfrm>
              <a:prstGeom prst="flowChartDocument">
                <a:avLst/>
              </a:prstGeom>
              <a:solidFill>
                <a:srgbClr val="FFFFFF">
                  <a:alpha val="50000"/>
                </a:srgbClr>
              </a:solidFill>
              <a:ln w="28575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8039DBC-D030-4827-BDCD-47F44A0A1FBD}"/>
                  </a:ext>
                </a:extLst>
              </p:cNvPr>
              <p:cNvSpPr/>
              <p:nvPr/>
            </p:nvSpPr>
            <p:spPr>
              <a:xfrm>
                <a:off x="2546140" y="3227279"/>
                <a:ext cx="1963928" cy="1200329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marL="0" lvl="3" eaLnBrk="0" latinLnBrk="1" hangingPunct="0">
                  <a:buClr>
                    <a:srgbClr val="536FFF"/>
                  </a:buClr>
                </a:pPr>
                <a:r>
                  <a:rPr lang="en-US" altLang="ko-KR" sz="1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Zio</a:t>
                </a:r>
                <a:r>
                  <a:rPr lang="ko-KR" altLang="en-US" sz="1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커넥터</a:t>
                </a:r>
                <a:endPara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3DF870F-AD50-4421-8046-7BC80DF46505}"/>
                </a:ext>
              </a:extLst>
            </p:cNvPr>
            <p:cNvGrpSpPr/>
            <p:nvPr/>
          </p:nvGrpSpPr>
          <p:grpSpPr>
            <a:xfrm>
              <a:off x="233806" y="2318733"/>
              <a:ext cx="1622957" cy="1367508"/>
              <a:chOff x="683567" y="3137146"/>
              <a:chExt cx="1795397" cy="1367508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0A569AB-6E04-4004-96A5-9F6AABD84ABF}"/>
                  </a:ext>
                </a:extLst>
              </p:cNvPr>
              <p:cNvSpPr/>
              <p:nvPr/>
            </p:nvSpPr>
            <p:spPr bwMode="auto">
              <a:xfrm>
                <a:off x="683568" y="3137147"/>
                <a:ext cx="1795396" cy="1367507"/>
              </a:xfrm>
              <a:prstGeom prst="rect">
                <a:avLst/>
              </a:prstGeom>
              <a:solidFill>
                <a:srgbClr val="E48E1C"/>
              </a:solidFill>
              <a:ln w="2540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3"/>
                <a:endParaRPr lang="en-US" altLang="ko-KR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순서도: 문서 48">
                <a:extLst>
                  <a:ext uri="{FF2B5EF4-FFF2-40B4-BE49-F238E27FC236}">
                    <a16:creationId xmlns:a16="http://schemas.microsoft.com/office/drawing/2014/main" id="{EB681EE6-CC15-4F75-B02B-9D3A4EB1E2E7}"/>
                  </a:ext>
                </a:extLst>
              </p:cNvPr>
              <p:cNvSpPr/>
              <p:nvPr/>
            </p:nvSpPr>
            <p:spPr bwMode="auto">
              <a:xfrm>
                <a:off x="683567" y="3137146"/>
                <a:ext cx="1795397" cy="1018779"/>
              </a:xfrm>
              <a:prstGeom prst="flowChartDocument">
                <a:avLst/>
              </a:prstGeom>
              <a:solidFill>
                <a:srgbClr val="FFFFFF">
                  <a:alpha val="50000"/>
                </a:srgbClr>
              </a:solidFill>
              <a:ln w="28575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2F8247-A848-43BB-B306-DF358FFC2752}"/>
                  </a:ext>
                </a:extLst>
              </p:cNvPr>
              <p:cNvSpPr/>
              <p:nvPr/>
            </p:nvSpPr>
            <p:spPr>
              <a:xfrm>
                <a:off x="707903" y="3504277"/>
                <a:ext cx="1746725" cy="646331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marL="0" lvl="3" eaLnBrk="0" latinLnBrk="1" hangingPunct="0">
                  <a:buClr>
                    <a:srgbClr val="536FFF"/>
                  </a:buClr>
                </a:pPr>
                <a:r>
                  <a:rPr lang="en-US" altLang="ko-KR" sz="1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Morpho </a:t>
                </a:r>
                <a:r>
                  <a:rPr lang="ko-KR" altLang="en-US" sz="1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커넥터</a:t>
                </a:r>
              </a:p>
            </p:txBody>
          </p:sp>
        </p:grpSp>
      </p:grp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092A4369-F945-41EA-9A77-C2EBEAFD18AF}"/>
              </a:ext>
            </a:extLst>
          </p:cNvPr>
          <p:cNvSpPr txBox="1">
            <a:spLocks/>
          </p:cNvSpPr>
          <p:nvPr/>
        </p:nvSpPr>
        <p:spPr>
          <a:xfrm>
            <a:off x="1473105" y="3740073"/>
            <a:ext cx="5292075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STM</a:t>
            </a:r>
            <a:r>
              <a:rPr lang="ko-KR" altLang="en-US" sz="1800" spc="0" dirty="0">
                <a:solidFill>
                  <a:schemeClr val="tx1"/>
                </a:solidFill>
              </a:rPr>
              <a:t>사에서 정의한 핀 배열</a:t>
            </a:r>
            <a:endParaRPr lang="en-US" altLang="ko-KR" sz="1800" spc="0" dirty="0">
              <a:solidFill>
                <a:schemeClr val="tx1"/>
              </a:solidFill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800" spc="0" dirty="0">
                <a:solidFill>
                  <a:schemeClr val="tx1"/>
                </a:solidFill>
              </a:rPr>
              <a:t>다른 종류의 평가 보드에 </a:t>
            </a:r>
            <a:r>
              <a:rPr lang="en-US" altLang="ko-KR" sz="1800" spc="0" dirty="0">
                <a:solidFill>
                  <a:schemeClr val="tx1"/>
                </a:solidFill>
              </a:rPr>
              <a:t>Morpho </a:t>
            </a:r>
            <a:r>
              <a:rPr lang="ko-KR" altLang="en-US" sz="1800" spc="0">
                <a:solidFill>
                  <a:schemeClr val="tx1"/>
                </a:solidFill>
              </a:rPr>
              <a:t>커넥터와 </a:t>
            </a:r>
            <a:br>
              <a:rPr lang="en-US" altLang="ko-KR" sz="1800" spc="0">
                <a:solidFill>
                  <a:schemeClr val="tx1"/>
                </a:solidFill>
              </a:rPr>
            </a:br>
            <a:r>
              <a:rPr lang="en-US" altLang="ko-KR" sz="1800" spc="0">
                <a:solidFill>
                  <a:schemeClr val="tx1"/>
                </a:solidFill>
              </a:rPr>
              <a:t>Zio </a:t>
            </a:r>
            <a:r>
              <a:rPr lang="ko-KR" altLang="en-US" sz="1800" spc="0">
                <a:solidFill>
                  <a:schemeClr val="tx1"/>
                </a:solidFill>
              </a:rPr>
              <a:t>커넥터가 </a:t>
            </a:r>
            <a:r>
              <a:rPr lang="ko-KR" altLang="en-US" sz="1800" spc="0" dirty="0">
                <a:solidFill>
                  <a:schemeClr val="tx1"/>
                </a:solidFill>
              </a:rPr>
              <a:t>있다면 모두 호환되는 핀 배열</a:t>
            </a:r>
            <a:endParaRPr lang="en-US" altLang="ko-KR" sz="180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5744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246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90AD604F-7075-466F-805E-B35CC0268A39}"/>
              </a:ext>
            </a:extLst>
          </p:cNvPr>
          <p:cNvSpPr/>
          <p:nvPr/>
        </p:nvSpPr>
        <p:spPr bwMode="auto">
          <a:xfrm>
            <a:off x="3431141" y="1715450"/>
            <a:ext cx="2525245" cy="100811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순서도: 문서 55">
            <a:extLst>
              <a:ext uri="{FF2B5EF4-FFF2-40B4-BE49-F238E27FC236}">
                <a16:creationId xmlns:a16="http://schemas.microsoft.com/office/drawing/2014/main" id="{1381C8E0-1491-4AB8-B7EB-4E1D153C5DA6}"/>
              </a:ext>
            </a:extLst>
          </p:cNvPr>
          <p:cNvSpPr/>
          <p:nvPr/>
        </p:nvSpPr>
        <p:spPr bwMode="auto">
          <a:xfrm>
            <a:off x="3431140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B959B4-7D79-4B00-87DF-71EF13EFCAF2}"/>
              </a:ext>
            </a:extLst>
          </p:cNvPr>
          <p:cNvSpPr/>
          <p:nvPr/>
        </p:nvSpPr>
        <p:spPr>
          <a:xfrm>
            <a:off x="3441867" y="1993431"/>
            <a:ext cx="251117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Discovery kits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4A95F4A7-A3CA-493A-914F-5E8ED2D1669B}"/>
              </a:ext>
            </a:extLst>
          </p:cNvPr>
          <p:cNvSpPr/>
          <p:nvPr/>
        </p:nvSpPr>
        <p:spPr>
          <a:xfrm>
            <a:off x="3439661" y="2768769"/>
            <a:ext cx="2525244" cy="396620"/>
          </a:xfrm>
          <a:prstGeom prst="bracketPair">
            <a:avLst>
              <a:gd name="adj" fmla="val 0"/>
            </a:avLst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 feature prototyping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99C4EF-7EEB-4C59-A2D8-76914686BBC2}"/>
              </a:ext>
            </a:extLst>
          </p:cNvPr>
          <p:cNvSpPr/>
          <p:nvPr/>
        </p:nvSpPr>
        <p:spPr bwMode="auto">
          <a:xfrm>
            <a:off x="547019" y="1715450"/>
            <a:ext cx="2557009" cy="100811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순서도: 문서 49">
            <a:extLst>
              <a:ext uri="{FF2B5EF4-FFF2-40B4-BE49-F238E27FC236}">
                <a16:creationId xmlns:a16="http://schemas.microsoft.com/office/drawing/2014/main" id="{CCFBBF8A-DDA6-4770-B0F6-0FEF134BDD61}"/>
              </a:ext>
            </a:extLst>
          </p:cNvPr>
          <p:cNvSpPr/>
          <p:nvPr/>
        </p:nvSpPr>
        <p:spPr bwMode="auto">
          <a:xfrm>
            <a:off x="547018" y="1715449"/>
            <a:ext cx="2557011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E19667A-FB63-49BA-821C-812005F67A96}"/>
              </a:ext>
            </a:extLst>
          </p:cNvPr>
          <p:cNvSpPr/>
          <p:nvPr/>
        </p:nvSpPr>
        <p:spPr>
          <a:xfrm>
            <a:off x="581247" y="1939860"/>
            <a:ext cx="2487692" cy="476468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 </a:t>
            </a:r>
            <a:r>
              <a:rPr lang="en-US" altLang="ko-KR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Nucleo</a:t>
            </a:r>
            <a:b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development boards</a:t>
            </a:r>
          </a:p>
        </p:txBody>
      </p:sp>
      <p:sp>
        <p:nvSpPr>
          <p:cNvPr id="52" name="양쪽 대괄호 51">
            <a:extLst>
              <a:ext uri="{FF2B5EF4-FFF2-40B4-BE49-F238E27FC236}">
                <a16:creationId xmlns:a16="http://schemas.microsoft.com/office/drawing/2014/main" id="{A379E485-BC39-4881-A606-729D366C6061}"/>
              </a:ext>
            </a:extLst>
          </p:cNvPr>
          <p:cNvSpPr/>
          <p:nvPr/>
        </p:nvSpPr>
        <p:spPr>
          <a:xfrm>
            <a:off x="547018" y="2768769"/>
            <a:ext cx="2557011" cy="396620"/>
          </a:xfrm>
          <a:prstGeom prst="bracketPair">
            <a:avLst>
              <a:gd name="adj" fmla="val 0"/>
            </a:avLst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Flexible prototyping</a:t>
            </a:r>
          </a:p>
        </p:txBody>
      </p:sp>
      <p:sp>
        <p:nvSpPr>
          <p:cNvPr id="54" name="육각형 53">
            <a:extLst>
              <a:ext uri="{FF2B5EF4-FFF2-40B4-BE49-F238E27FC236}">
                <a16:creationId xmlns:a16="http://schemas.microsoft.com/office/drawing/2014/main" id="{567D6D65-2364-4B2B-BB1A-7D6F30CB91FF}"/>
              </a:ext>
            </a:extLst>
          </p:cNvPr>
          <p:cNvSpPr/>
          <p:nvPr/>
        </p:nvSpPr>
        <p:spPr bwMode="auto">
          <a:xfrm>
            <a:off x="817991" y="1188452"/>
            <a:ext cx="98501" cy="83859"/>
          </a:xfrm>
          <a:prstGeom prst="hexagon">
            <a:avLst/>
          </a:prstGeom>
          <a:solidFill>
            <a:srgbClr val="FFFFFF">
              <a:alpha val="50196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A5CAA032-CDFD-4091-9C42-0BC90EBC47D4}"/>
              </a:ext>
            </a:extLst>
          </p:cNvPr>
          <p:cNvSpPr/>
          <p:nvPr/>
        </p:nvSpPr>
        <p:spPr bwMode="auto">
          <a:xfrm>
            <a:off x="817991" y="1188452"/>
            <a:ext cx="97277" cy="83859"/>
          </a:xfrm>
          <a:prstGeom prst="hexagon">
            <a:avLst/>
          </a:prstGeom>
          <a:solidFill>
            <a:srgbClr val="FFFFFF">
              <a:alpha val="50196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STM32</a:t>
            </a:r>
            <a:r>
              <a:rPr lang="ko-KR" altLang="en-US" sz="2000" spc="0" dirty="0">
                <a:solidFill>
                  <a:schemeClr val="tx1"/>
                </a:solidFill>
              </a:rPr>
              <a:t>시리즈의 평가 보드들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0A74E8-B85D-4F6A-9F9E-131AC2B04A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8DEE80-BB5C-49E5-ACCD-6C43C9980BE6}"/>
              </a:ext>
            </a:extLst>
          </p:cNvPr>
          <p:cNvSpPr/>
          <p:nvPr/>
        </p:nvSpPr>
        <p:spPr bwMode="auto">
          <a:xfrm>
            <a:off x="1691680" y="3579862"/>
            <a:ext cx="504056" cy="351822"/>
          </a:xfrm>
          <a:prstGeom prst="rect">
            <a:avLst/>
          </a:prstGeom>
          <a:noFill/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EAE760-110F-48C9-91D4-4B107F854944}"/>
              </a:ext>
            </a:extLst>
          </p:cNvPr>
          <p:cNvSpPr/>
          <p:nvPr/>
        </p:nvSpPr>
        <p:spPr bwMode="auto">
          <a:xfrm>
            <a:off x="6367930" y="1715450"/>
            <a:ext cx="2525245" cy="1008111"/>
          </a:xfrm>
          <a:prstGeom prst="rect">
            <a:avLst/>
          </a:prstGeom>
          <a:solidFill>
            <a:srgbClr val="EE70A3"/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순서도: 문서 31">
            <a:extLst>
              <a:ext uri="{FF2B5EF4-FFF2-40B4-BE49-F238E27FC236}">
                <a16:creationId xmlns:a16="http://schemas.microsoft.com/office/drawing/2014/main" id="{591F5CE9-F984-4F5A-A212-EBF533655D42}"/>
              </a:ext>
            </a:extLst>
          </p:cNvPr>
          <p:cNvSpPr/>
          <p:nvPr/>
        </p:nvSpPr>
        <p:spPr bwMode="auto">
          <a:xfrm>
            <a:off x="6367928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95B7F1-2300-4F21-8479-6F29229F037E}"/>
              </a:ext>
            </a:extLst>
          </p:cNvPr>
          <p:cNvSpPr/>
          <p:nvPr/>
        </p:nvSpPr>
        <p:spPr>
          <a:xfrm>
            <a:off x="6402157" y="1837760"/>
            <a:ext cx="2456789" cy="680669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Evaluation boards</a:t>
            </a:r>
          </a:p>
        </p:txBody>
      </p:sp>
      <p:sp>
        <p:nvSpPr>
          <p:cNvPr id="47" name="양쪽 대괄호 46">
            <a:extLst>
              <a:ext uri="{FF2B5EF4-FFF2-40B4-BE49-F238E27FC236}">
                <a16:creationId xmlns:a16="http://schemas.microsoft.com/office/drawing/2014/main" id="{5D17E248-91AC-46E7-9B17-335EA5CAF65E}"/>
              </a:ext>
            </a:extLst>
          </p:cNvPr>
          <p:cNvSpPr/>
          <p:nvPr/>
        </p:nvSpPr>
        <p:spPr>
          <a:xfrm>
            <a:off x="6367927" y="2768769"/>
            <a:ext cx="2525247" cy="396620"/>
          </a:xfrm>
          <a:prstGeom prst="bracketPair">
            <a:avLst>
              <a:gd name="adj" fmla="val 0"/>
            </a:avLst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Full feature evaluation</a:t>
            </a:r>
          </a:p>
        </p:txBody>
      </p:sp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6E057414-1486-43B2-800E-2BD143FD39FD}"/>
              </a:ext>
            </a:extLst>
          </p:cNvPr>
          <p:cNvSpPr/>
          <p:nvPr/>
        </p:nvSpPr>
        <p:spPr>
          <a:xfrm>
            <a:off x="3431140" y="3392468"/>
            <a:ext cx="5098100" cy="714793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tIns="72000" bIns="72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기능을 테스트하고 평가할 수 있는 평가 보드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크기가 제일 크고 가격이 비싼 보드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A317AB6-E7DF-4EBB-AE21-82FEBB068A14}"/>
              </a:ext>
            </a:extLst>
          </p:cNvPr>
          <p:cNvCxnSpPr>
            <a:cxnSpLocks/>
          </p:cNvCxnSpPr>
          <p:nvPr/>
        </p:nvCxnSpPr>
        <p:spPr>
          <a:xfrm>
            <a:off x="8521543" y="3169794"/>
            <a:ext cx="0" cy="937467"/>
          </a:xfrm>
          <a:prstGeom prst="lin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EE70A3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8A8AF8F-E56D-42B5-953D-BB331A474D40}"/>
              </a:ext>
            </a:extLst>
          </p:cNvPr>
          <p:cNvSpPr txBox="1"/>
          <p:nvPr/>
        </p:nvSpPr>
        <p:spPr bwMode="auto">
          <a:xfrm>
            <a:off x="467346" y="4706112"/>
            <a:ext cx="4881465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https://www.st.com/en/evaluation-tools/stm32-mcu-mpu-eval-tools.html</a:t>
            </a:r>
          </a:p>
        </p:txBody>
      </p:sp>
      <p:pic>
        <p:nvPicPr>
          <p:cNvPr id="35" name="Picture 2" descr="stm32 evaluation board에 대한 이미지 검색결과">
            <a:extLst>
              <a:ext uri="{FF2B5EF4-FFF2-40B4-BE49-F238E27FC236}">
                <a16:creationId xmlns:a16="http://schemas.microsoft.com/office/drawing/2014/main" id="{20241BE2-F43F-4E1B-9B8F-03D88A09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56" y="3266112"/>
            <a:ext cx="201117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19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5BB55C-786F-4D70-8074-6B269E9319FB}"/>
              </a:ext>
            </a:extLst>
          </p:cNvPr>
          <p:cNvSpPr/>
          <p:nvPr/>
        </p:nvSpPr>
        <p:spPr bwMode="auto">
          <a:xfrm>
            <a:off x="539752" y="1557338"/>
            <a:ext cx="3643880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Wifi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확장 보드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16D418-416B-49C8-A019-ABDDC2724EA1}"/>
              </a:ext>
            </a:extLst>
          </p:cNvPr>
          <p:cNvSpPr/>
          <p:nvPr/>
        </p:nvSpPr>
        <p:spPr bwMode="auto">
          <a:xfrm>
            <a:off x="590476" y="1624654"/>
            <a:ext cx="3549476" cy="2745746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8000">
                <a:schemeClr val="bg1">
                  <a:lumMod val="85000"/>
                </a:schemeClr>
              </a:gs>
              <a:gs pos="55000">
                <a:schemeClr val="bg1">
                  <a:lumMod val="75000"/>
                </a:schemeClr>
              </a:gs>
              <a:gs pos="67000">
                <a:schemeClr val="bg1">
                  <a:lumMod val="65000"/>
                </a:schemeClr>
              </a:gs>
            </a:gsLst>
            <a:lin ang="5400000" scaled="1"/>
          </a:gra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STM32</a:t>
            </a:r>
            <a:r>
              <a:rPr lang="ko-KR" altLang="en-US" sz="2000" spc="0" dirty="0">
                <a:solidFill>
                  <a:schemeClr val="tx1"/>
                </a:solidFill>
              </a:rPr>
              <a:t>시리즈의 평가 보드들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sp>
        <p:nvSpPr>
          <p:cNvPr id="34" name="순서도: 문서 33">
            <a:extLst>
              <a:ext uri="{FF2B5EF4-FFF2-40B4-BE49-F238E27FC236}">
                <a16:creationId xmlns:a16="http://schemas.microsoft.com/office/drawing/2014/main" id="{9CCDE8CF-4DF2-4CF4-ACCD-01F8F57DD28D}"/>
              </a:ext>
            </a:extLst>
          </p:cNvPr>
          <p:cNvSpPr/>
          <p:nvPr/>
        </p:nvSpPr>
        <p:spPr bwMode="auto">
          <a:xfrm>
            <a:off x="4386729" y="1788595"/>
            <a:ext cx="4506446" cy="868001"/>
          </a:xfrm>
          <a:prstGeom prst="flowChartDocument">
            <a:avLst/>
          </a:prstGeom>
          <a:solidFill>
            <a:srgbClr val="EE70A3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lvl="0" latinLnBrk="0"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보드는 아니지만 기능을 추가할 수 있는</a:t>
            </a:r>
            <a:b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add-on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 또는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expansion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보드들이 있음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247E126-FA63-499E-894F-2095B6B136F8}"/>
              </a:ext>
            </a:extLst>
          </p:cNvPr>
          <p:cNvCxnSpPr>
            <a:cxnSpLocks/>
          </p:cNvCxnSpPr>
          <p:nvPr/>
        </p:nvCxnSpPr>
        <p:spPr>
          <a:xfrm>
            <a:off x="795608" y="3001054"/>
            <a:ext cx="0" cy="614302"/>
          </a:xfrm>
          <a:prstGeom prst="lin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E48E1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B22A7D99-1088-41EF-9C6D-0D566593B3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6F174D-56CF-4413-8E20-E1710E443428}"/>
              </a:ext>
            </a:extLst>
          </p:cNvPr>
          <p:cNvSpPr txBox="1"/>
          <p:nvPr/>
        </p:nvSpPr>
        <p:spPr bwMode="auto">
          <a:xfrm>
            <a:off x="467346" y="4706112"/>
            <a:ext cx="6110968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https://www.st.com/en/microcontrollers-microprocessors/stm32-32-bit-arm-cortex-mcus.html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E494356A-BAD3-4B82-A40F-66A84B639814}"/>
              </a:ext>
            </a:extLst>
          </p:cNvPr>
          <p:cNvSpPr/>
          <p:nvPr/>
        </p:nvSpPr>
        <p:spPr>
          <a:xfrm>
            <a:off x="4413107" y="2705567"/>
            <a:ext cx="4480067" cy="1684289"/>
          </a:xfrm>
          <a:prstGeom prst="bracketPair">
            <a:avLst>
              <a:gd name="adj" fmla="val 0"/>
            </a:avLst>
          </a:prstGeom>
          <a:noFill/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tIns="72000" bIns="72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보드의 </a:t>
            </a:r>
            <a:r>
              <a:rPr lang="ko-KR" altLang="en-US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호환 커넥터나 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Morpho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커넥터와 연결하여 확장</a:t>
            </a:r>
            <a:endParaRPr lang="en-US" altLang="ko-KR" sz="15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wifi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추가한다면 </a:t>
            </a:r>
            <a:r>
              <a:rPr lang="en-US" altLang="ko-KR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보드에 </a:t>
            </a:r>
            <a:r>
              <a:rPr lang="en-US" altLang="ko-KR" sz="15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wifi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expansion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보드를 연결하여 구현 가능</a:t>
            </a: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밖에 </a:t>
            </a:r>
            <a:r>
              <a:rPr lang="en-US" altLang="ko-KR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Bluetooth, NFC, USB type-C, </a:t>
            </a:r>
            <a:r>
              <a:rPr lang="ko-KR" altLang="en-US" sz="15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모터 드라이버 등 다양한 확장 보드가 구비되어 있음</a:t>
            </a:r>
            <a:endParaRPr lang="en-US" altLang="ko-KR" sz="15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284290DC-ED29-45D4-BD36-2CE642B68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0" y="1584000"/>
            <a:ext cx="3596268" cy="27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45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STM32F429 MCU</a:t>
            </a:r>
            <a:r>
              <a:rPr lang="ko-KR" altLang="en-US" sz="2000" spc="0" dirty="0">
                <a:solidFill>
                  <a:schemeClr val="tx1"/>
                </a:solidFill>
              </a:rPr>
              <a:t>용 평가 보드들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66A053-4CBC-4143-AC85-7AFC3AA66A5C}"/>
              </a:ext>
            </a:extLst>
          </p:cNvPr>
          <p:cNvSpPr/>
          <p:nvPr/>
        </p:nvSpPr>
        <p:spPr bwMode="auto">
          <a:xfrm>
            <a:off x="547019" y="1715450"/>
            <a:ext cx="2525245" cy="1008111"/>
          </a:xfrm>
          <a:prstGeom prst="rect">
            <a:avLst/>
          </a:prstGeom>
          <a:solidFill>
            <a:srgbClr val="E48E1C"/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/>
            <a:endParaRPr lang="en-US" altLang="ko-KR" sz="1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순서도: 문서 12">
            <a:extLst>
              <a:ext uri="{FF2B5EF4-FFF2-40B4-BE49-F238E27FC236}">
                <a16:creationId xmlns:a16="http://schemas.microsoft.com/office/drawing/2014/main" id="{5FAAB472-82B4-4884-A8B9-360041BB4830}"/>
              </a:ext>
            </a:extLst>
          </p:cNvPr>
          <p:cNvSpPr/>
          <p:nvPr/>
        </p:nvSpPr>
        <p:spPr bwMode="auto">
          <a:xfrm>
            <a:off x="547018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DD8A54-08C2-414C-AA75-A76999974ECB}"/>
              </a:ext>
            </a:extLst>
          </p:cNvPr>
          <p:cNvSpPr/>
          <p:nvPr/>
        </p:nvSpPr>
        <p:spPr>
          <a:xfrm>
            <a:off x="581247" y="1939860"/>
            <a:ext cx="2456789" cy="476468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boards</a:t>
            </a:r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62B0D343-E8F8-4566-AA13-9AFB9B4C7E24}"/>
              </a:ext>
            </a:extLst>
          </p:cNvPr>
          <p:cNvSpPr/>
          <p:nvPr/>
        </p:nvSpPr>
        <p:spPr bwMode="auto">
          <a:xfrm>
            <a:off x="817990" y="3126251"/>
            <a:ext cx="8075129" cy="729746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3">
            <a:extLst>
              <a:ext uri="{FF2B5EF4-FFF2-40B4-BE49-F238E27FC236}">
                <a16:creationId xmlns:a16="http://schemas.microsoft.com/office/drawing/2014/main" id="{606630D8-5632-40E4-81F1-464699D05559}"/>
              </a:ext>
            </a:extLst>
          </p:cNvPr>
          <p:cNvSpPr/>
          <p:nvPr/>
        </p:nvSpPr>
        <p:spPr bwMode="auto">
          <a:xfrm>
            <a:off x="547019" y="3221124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E4D42-6FB7-4CEC-ADF5-62E36E4A4546}"/>
              </a:ext>
            </a:extLst>
          </p:cNvPr>
          <p:cNvSpPr/>
          <p:nvPr/>
        </p:nvSpPr>
        <p:spPr>
          <a:xfrm>
            <a:off x="817990" y="3292475"/>
            <a:ext cx="80751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 강의에서 사용할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STM32F429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평가 보드로는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가지가 있음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5AE9C8-7456-4DAC-A628-7D16F06FCB70}"/>
              </a:ext>
            </a:extLst>
          </p:cNvPr>
          <p:cNvSpPr/>
          <p:nvPr/>
        </p:nvSpPr>
        <p:spPr bwMode="auto">
          <a:xfrm>
            <a:off x="6367930" y="1715450"/>
            <a:ext cx="2525245" cy="1008111"/>
          </a:xfrm>
          <a:prstGeom prst="rect">
            <a:avLst/>
          </a:prstGeom>
          <a:solidFill>
            <a:srgbClr val="EE70A3"/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순서도: 문서 20">
            <a:extLst>
              <a:ext uri="{FF2B5EF4-FFF2-40B4-BE49-F238E27FC236}">
                <a16:creationId xmlns:a16="http://schemas.microsoft.com/office/drawing/2014/main" id="{3C97CB35-0E80-4FAF-A9BA-1495E29525F1}"/>
              </a:ext>
            </a:extLst>
          </p:cNvPr>
          <p:cNvSpPr/>
          <p:nvPr/>
        </p:nvSpPr>
        <p:spPr bwMode="auto">
          <a:xfrm>
            <a:off x="6367928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1EB997-3328-4644-936C-91AEDD27D2CA}"/>
              </a:ext>
            </a:extLst>
          </p:cNvPr>
          <p:cNvSpPr/>
          <p:nvPr/>
        </p:nvSpPr>
        <p:spPr>
          <a:xfrm>
            <a:off x="6402157" y="1837760"/>
            <a:ext cx="2456789" cy="680669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STM32429I-EVAL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boards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710E6F-7B17-48F8-8666-49DE4F38A2DA}"/>
              </a:ext>
            </a:extLst>
          </p:cNvPr>
          <p:cNvSpPr/>
          <p:nvPr/>
        </p:nvSpPr>
        <p:spPr bwMode="auto">
          <a:xfrm>
            <a:off x="3431141" y="1715450"/>
            <a:ext cx="2525245" cy="1008111"/>
          </a:xfrm>
          <a:prstGeom prst="rect">
            <a:avLst/>
          </a:prstGeom>
          <a:solidFill>
            <a:srgbClr val="667CEC"/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순서도: 문서 23">
            <a:extLst>
              <a:ext uri="{FF2B5EF4-FFF2-40B4-BE49-F238E27FC236}">
                <a16:creationId xmlns:a16="http://schemas.microsoft.com/office/drawing/2014/main" id="{A3860A1C-1403-4AE2-A25A-69E2771D0046}"/>
              </a:ext>
            </a:extLst>
          </p:cNvPr>
          <p:cNvSpPr/>
          <p:nvPr/>
        </p:nvSpPr>
        <p:spPr bwMode="auto">
          <a:xfrm>
            <a:off x="3431140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3E2AD7-B2F7-4972-BA39-C82082D0AF3E}"/>
              </a:ext>
            </a:extLst>
          </p:cNvPr>
          <p:cNvSpPr/>
          <p:nvPr/>
        </p:nvSpPr>
        <p:spPr>
          <a:xfrm>
            <a:off x="3441867" y="1854932"/>
            <a:ext cx="251117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32F429I-Discovery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boards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737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STM32F429 MCU</a:t>
            </a:r>
            <a:r>
              <a:rPr lang="ko-KR" altLang="en-US" sz="2000" spc="0" dirty="0">
                <a:solidFill>
                  <a:schemeClr val="tx1"/>
                </a:solidFill>
              </a:rPr>
              <a:t>용 평가 보드들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66A053-4CBC-4143-AC85-7AFC3AA66A5C}"/>
              </a:ext>
            </a:extLst>
          </p:cNvPr>
          <p:cNvSpPr/>
          <p:nvPr/>
        </p:nvSpPr>
        <p:spPr bwMode="auto">
          <a:xfrm>
            <a:off x="547019" y="1715450"/>
            <a:ext cx="2525245" cy="100811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순서도: 문서 12">
            <a:extLst>
              <a:ext uri="{FF2B5EF4-FFF2-40B4-BE49-F238E27FC236}">
                <a16:creationId xmlns:a16="http://schemas.microsoft.com/office/drawing/2014/main" id="{5FAAB472-82B4-4884-A8B9-360041BB4830}"/>
              </a:ext>
            </a:extLst>
          </p:cNvPr>
          <p:cNvSpPr/>
          <p:nvPr/>
        </p:nvSpPr>
        <p:spPr bwMode="auto">
          <a:xfrm>
            <a:off x="547018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DD8A54-08C2-414C-AA75-A76999974ECB}"/>
              </a:ext>
            </a:extLst>
          </p:cNvPr>
          <p:cNvSpPr/>
          <p:nvPr/>
        </p:nvSpPr>
        <p:spPr>
          <a:xfrm>
            <a:off x="581247" y="1939860"/>
            <a:ext cx="2456789" cy="476468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boards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5AE9C8-7456-4DAC-A628-7D16F06FCB70}"/>
              </a:ext>
            </a:extLst>
          </p:cNvPr>
          <p:cNvSpPr/>
          <p:nvPr/>
        </p:nvSpPr>
        <p:spPr bwMode="auto">
          <a:xfrm>
            <a:off x="6367930" y="1715450"/>
            <a:ext cx="2525245" cy="100811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순서도: 문서 20">
            <a:extLst>
              <a:ext uri="{FF2B5EF4-FFF2-40B4-BE49-F238E27FC236}">
                <a16:creationId xmlns:a16="http://schemas.microsoft.com/office/drawing/2014/main" id="{3C97CB35-0E80-4FAF-A9BA-1495E29525F1}"/>
              </a:ext>
            </a:extLst>
          </p:cNvPr>
          <p:cNvSpPr/>
          <p:nvPr/>
        </p:nvSpPr>
        <p:spPr bwMode="auto">
          <a:xfrm>
            <a:off x="6367928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1EB997-3328-4644-936C-91AEDD27D2CA}"/>
              </a:ext>
            </a:extLst>
          </p:cNvPr>
          <p:cNvSpPr/>
          <p:nvPr/>
        </p:nvSpPr>
        <p:spPr>
          <a:xfrm>
            <a:off x="6402157" y="1837760"/>
            <a:ext cx="2456789" cy="680669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STM32429I-EVAL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boards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710E6F-7B17-48F8-8666-49DE4F38A2DA}"/>
              </a:ext>
            </a:extLst>
          </p:cNvPr>
          <p:cNvSpPr/>
          <p:nvPr/>
        </p:nvSpPr>
        <p:spPr bwMode="auto">
          <a:xfrm>
            <a:off x="3431141" y="1715450"/>
            <a:ext cx="2525245" cy="1008111"/>
          </a:xfrm>
          <a:prstGeom prst="rect">
            <a:avLst/>
          </a:prstGeom>
          <a:solidFill>
            <a:srgbClr val="667CEC"/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순서도: 문서 23">
            <a:extLst>
              <a:ext uri="{FF2B5EF4-FFF2-40B4-BE49-F238E27FC236}">
                <a16:creationId xmlns:a16="http://schemas.microsoft.com/office/drawing/2014/main" id="{A3860A1C-1403-4AE2-A25A-69E2771D0046}"/>
              </a:ext>
            </a:extLst>
          </p:cNvPr>
          <p:cNvSpPr/>
          <p:nvPr/>
        </p:nvSpPr>
        <p:spPr bwMode="auto">
          <a:xfrm>
            <a:off x="3431140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3E2AD7-B2F7-4972-BA39-C82082D0AF3E}"/>
              </a:ext>
            </a:extLst>
          </p:cNvPr>
          <p:cNvSpPr/>
          <p:nvPr/>
        </p:nvSpPr>
        <p:spPr>
          <a:xfrm>
            <a:off x="3441867" y="1854932"/>
            <a:ext cx="251117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32F429I-Discovery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boards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F67EB611-99FC-4D8B-A4C3-E14124AD5E73}"/>
              </a:ext>
            </a:extLst>
          </p:cNvPr>
          <p:cNvSpPr/>
          <p:nvPr/>
        </p:nvSpPr>
        <p:spPr>
          <a:xfrm>
            <a:off x="3640075" y="2935078"/>
            <a:ext cx="5218870" cy="714793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tIns="72000" bIns="72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2.4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기본 장착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 가속도센서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자이로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센서 등 장착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C99B6B6-DC5D-46D1-96EE-BCEC252499BA}"/>
              </a:ext>
            </a:extLst>
          </p:cNvPr>
          <p:cNvCxnSpPr>
            <a:cxnSpLocks/>
          </p:cNvCxnSpPr>
          <p:nvPr/>
        </p:nvCxnSpPr>
        <p:spPr>
          <a:xfrm>
            <a:off x="3640075" y="2712404"/>
            <a:ext cx="0" cy="937467"/>
          </a:xfrm>
          <a:prstGeom prst="lin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667CEC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pic>
        <p:nvPicPr>
          <p:cNvPr id="27" name="Picture 2" descr="https://www.st.com/content/ccc/fragment/product_related/rpn_information/board_photo/9c/2a/bf/3d/42/a4/4b/75/stm32f429i-disco.jpg/files/stm32f429i-disco.jpg/_jcr_content/translations/en.stm32f429i-disco.jpg">
            <a:extLst>
              <a:ext uri="{FF2B5EF4-FFF2-40B4-BE49-F238E27FC236}">
                <a16:creationId xmlns:a16="http://schemas.microsoft.com/office/drawing/2014/main" id="{B1D302FD-51BE-4D3D-A419-26C82F39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52" y="2820737"/>
            <a:ext cx="1791497" cy="188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C1AC81-B687-4F24-996E-9CBECF919F5A}"/>
              </a:ext>
            </a:extLst>
          </p:cNvPr>
          <p:cNvSpPr txBox="1"/>
          <p:nvPr/>
        </p:nvSpPr>
        <p:spPr bwMode="auto">
          <a:xfrm>
            <a:off x="3203848" y="4443958"/>
            <a:ext cx="568932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https://www.st.com/content/st_com/en/products/evaluation-tools/product-evaluation-tools/mcu-mpu-eval-tools/stm32-mcu-mpu-eval-tools/stm32-discovery-kits/32f429idiscovery.html</a:t>
            </a:r>
          </a:p>
        </p:txBody>
      </p:sp>
    </p:spTree>
    <p:extLst>
      <p:ext uri="{BB962C8B-B14F-4D97-AF65-F5344CB8AC3E}">
        <p14:creationId xmlns:p14="http://schemas.microsoft.com/office/powerpoint/2010/main" val="31715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STM32F429 MCU</a:t>
            </a:r>
            <a:r>
              <a:rPr lang="ko-KR" altLang="en-US" sz="2000" spc="0" dirty="0">
                <a:solidFill>
                  <a:schemeClr val="tx1"/>
                </a:solidFill>
              </a:rPr>
              <a:t>용 평가 보드들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66A053-4CBC-4143-AC85-7AFC3AA66A5C}"/>
              </a:ext>
            </a:extLst>
          </p:cNvPr>
          <p:cNvSpPr/>
          <p:nvPr/>
        </p:nvSpPr>
        <p:spPr bwMode="auto">
          <a:xfrm>
            <a:off x="547019" y="1715450"/>
            <a:ext cx="2525245" cy="100811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순서도: 문서 12">
            <a:extLst>
              <a:ext uri="{FF2B5EF4-FFF2-40B4-BE49-F238E27FC236}">
                <a16:creationId xmlns:a16="http://schemas.microsoft.com/office/drawing/2014/main" id="{5FAAB472-82B4-4884-A8B9-360041BB4830}"/>
              </a:ext>
            </a:extLst>
          </p:cNvPr>
          <p:cNvSpPr/>
          <p:nvPr/>
        </p:nvSpPr>
        <p:spPr bwMode="auto">
          <a:xfrm>
            <a:off x="547018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DD8A54-08C2-414C-AA75-A76999974ECB}"/>
              </a:ext>
            </a:extLst>
          </p:cNvPr>
          <p:cNvSpPr/>
          <p:nvPr/>
        </p:nvSpPr>
        <p:spPr>
          <a:xfrm>
            <a:off x="581247" y="1939860"/>
            <a:ext cx="2456789" cy="476468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boards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5AE9C8-7456-4DAC-A628-7D16F06FCB70}"/>
              </a:ext>
            </a:extLst>
          </p:cNvPr>
          <p:cNvSpPr/>
          <p:nvPr/>
        </p:nvSpPr>
        <p:spPr bwMode="auto">
          <a:xfrm>
            <a:off x="6367930" y="1715450"/>
            <a:ext cx="2525245" cy="1008111"/>
          </a:xfrm>
          <a:prstGeom prst="rect">
            <a:avLst/>
          </a:prstGeom>
          <a:solidFill>
            <a:srgbClr val="EE70A3"/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순서도: 문서 20">
            <a:extLst>
              <a:ext uri="{FF2B5EF4-FFF2-40B4-BE49-F238E27FC236}">
                <a16:creationId xmlns:a16="http://schemas.microsoft.com/office/drawing/2014/main" id="{3C97CB35-0E80-4FAF-A9BA-1495E29525F1}"/>
              </a:ext>
            </a:extLst>
          </p:cNvPr>
          <p:cNvSpPr/>
          <p:nvPr/>
        </p:nvSpPr>
        <p:spPr bwMode="auto">
          <a:xfrm>
            <a:off x="6367928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1EB997-3328-4644-936C-91AEDD27D2CA}"/>
              </a:ext>
            </a:extLst>
          </p:cNvPr>
          <p:cNvSpPr/>
          <p:nvPr/>
        </p:nvSpPr>
        <p:spPr>
          <a:xfrm>
            <a:off x="6402157" y="1837760"/>
            <a:ext cx="2456789" cy="680669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STM32429I-EVAL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boards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710E6F-7B17-48F8-8666-49DE4F38A2DA}"/>
              </a:ext>
            </a:extLst>
          </p:cNvPr>
          <p:cNvSpPr/>
          <p:nvPr/>
        </p:nvSpPr>
        <p:spPr bwMode="auto">
          <a:xfrm>
            <a:off x="3431141" y="1715450"/>
            <a:ext cx="2525245" cy="1008111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 eaLnBrk="0" latinLnBrk="1" hangingPunct="0">
              <a:lnSpc>
                <a:spcPct val="110000"/>
              </a:lnSpc>
              <a:buClr>
                <a:srgbClr val="536FFF"/>
              </a:buClr>
            </a:pPr>
            <a:endParaRPr lang="en-US" altLang="ko-KR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순서도: 문서 23">
            <a:extLst>
              <a:ext uri="{FF2B5EF4-FFF2-40B4-BE49-F238E27FC236}">
                <a16:creationId xmlns:a16="http://schemas.microsoft.com/office/drawing/2014/main" id="{A3860A1C-1403-4AE2-A25A-69E2771D0046}"/>
              </a:ext>
            </a:extLst>
          </p:cNvPr>
          <p:cNvSpPr/>
          <p:nvPr/>
        </p:nvSpPr>
        <p:spPr bwMode="auto">
          <a:xfrm>
            <a:off x="3431140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sz="18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3E2AD7-B2F7-4972-BA39-C82082D0AF3E}"/>
              </a:ext>
            </a:extLst>
          </p:cNvPr>
          <p:cNvSpPr/>
          <p:nvPr/>
        </p:nvSpPr>
        <p:spPr>
          <a:xfrm>
            <a:off x="3441867" y="1854932"/>
            <a:ext cx="251117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32F429I-Discovery</a:t>
            </a:r>
            <a:b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en-US" altLang="ko-KR" sz="1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boards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양쪽 대괄호 27">
            <a:extLst>
              <a:ext uri="{FF2B5EF4-FFF2-40B4-BE49-F238E27FC236}">
                <a16:creationId xmlns:a16="http://schemas.microsoft.com/office/drawing/2014/main" id="{07BE20A2-1938-4847-8D74-5355F96CC57F}"/>
              </a:ext>
            </a:extLst>
          </p:cNvPr>
          <p:cNvSpPr/>
          <p:nvPr/>
        </p:nvSpPr>
        <p:spPr>
          <a:xfrm>
            <a:off x="3431140" y="2935078"/>
            <a:ext cx="5098100" cy="884070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tIns="72000" bIns="72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4.3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LCD,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카메라 모듈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SDRAM, USB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RS-232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통신포트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IrDA(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적외선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통신칩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RTC, CAN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통신 포트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가변저항 등 다양한 부품과 인터페이스 제공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0CF69C-E9C2-4B1F-ACB0-8D0CD1E4EC02}"/>
              </a:ext>
            </a:extLst>
          </p:cNvPr>
          <p:cNvCxnSpPr>
            <a:cxnSpLocks/>
          </p:cNvCxnSpPr>
          <p:nvPr/>
        </p:nvCxnSpPr>
        <p:spPr>
          <a:xfrm>
            <a:off x="8521543" y="2712404"/>
            <a:ext cx="0" cy="1106744"/>
          </a:xfrm>
          <a:prstGeom prst="lin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EE70A3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pic>
        <p:nvPicPr>
          <p:cNvPr id="31" name="Picture 4" descr="https://www.st.com/content/ccc/fragment/product_related/rpn_information/board_photo/f7/58/40/9d/55/71/48/26/stm32429i-eval.jpg/files/stm32429i-eval.jpg/_jcr_content/translations/en.stm32429i-eval.jpg">
            <a:extLst>
              <a:ext uri="{FF2B5EF4-FFF2-40B4-BE49-F238E27FC236}">
                <a16:creationId xmlns:a16="http://schemas.microsoft.com/office/drawing/2014/main" id="{16CB94C1-BDC8-402C-9A46-ECD5BA8F1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71" y="2906090"/>
            <a:ext cx="2197797" cy="177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4C5647-9435-4CC9-8626-8BB6DD0A89D2}"/>
              </a:ext>
            </a:extLst>
          </p:cNvPr>
          <p:cNvSpPr txBox="1"/>
          <p:nvPr/>
        </p:nvSpPr>
        <p:spPr bwMode="auto">
          <a:xfrm>
            <a:off x="467346" y="4587974"/>
            <a:ext cx="84258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https://www.st.com/content/st_com/en/products/evaluation-tools/product-evaluation-tools/mcu-mpu-eval-tools/stm32-mcu-mpu-eval-tools/stm32-eval-boards/stm32429i-eval.html</a:t>
            </a:r>
          </a:p>
        </p:txBody>
      </p:sp>
    </p:spTree>
    <p:extLst>
      <p:ext uri="{BB962C8B-B14F-4D97-AF65-F5344CB8AC3E}">
        <p14:creationId xmlns:p14="http://schemas.microsoft.com/office/powerpoint/2010/main" val="1988412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홈페이지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B3D25184-BD21-4068-96B3-AC25F3D4C6CC}"/>
              </a:ext>
            </a:extLst>
          </p:cNvPr>
          <p:cNvSpPr/>
          <p:nvPr/>
        </p:nvSpPr>
        <p:spPr bwMode="auto">
          <a:xfrm rot="5400000">
            <a:off x="4221239" y="-1521386"/>
            <a:ext cx="991799" cy="8354781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E48E1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468000" rtlCol="0" anchor="t"/>
          <a:lstStyle/>
          <a:p>
            <a:pPr marL="69850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</a:t>
            </a:r>
            <a:r>
              <a:rPr lang="ko-KR" altLang="en-US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보드를 평가하기 위한 </a:t>
            </a:r>
            <a:r>
              <a:rPr lang="en-US" altLang="ko-KR" sz="18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</a:t>
            </a:r>
            <a:r>
              <a:rPr lang="ko-KR" altLang="en-US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시리즈의 보드</a:t>
            </a:r>
            <a:endParaRPr lang="en-US" altLang="ko-KR" sz="1800" b="1" dirty="0">
              <a:solidFill>
                <a:srgbClr val="E48E1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순서도: 문서 26">
            <a:extLst>
              <a:ext uri="{FF2B5EF4-FFF2-40B4-BE49-F238E27FC236}">
                <a16:creationId xmlns:a16="http://schemas.microsoft.com/office/drawing/2014/main" id="{8266A3E4-3641-4191-BCF1-E860540F8A92}"/>
              </a:ext>
            </a:extLst>
          </p:cNvPr>
          <p:cNvSpPr/>
          <p:nvPr/>
        </p:nvSpPr>
        <p:spPr bwMode="auto">
          <a:xfrm>
            <a:off x="3125987" y="1783870"/>
            <a:ext cx="3182302" cy="787880"/>
          </a:xfrm>
          <a:prstGeom prst="flowChartDocument">
            <a:avLst/>
          </a:prstGeom>
          <a:solidFill>
            <a:srgbClr val="E48E1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 boards</a:t>
            </a:r>
          </a:p>
        </p:txBody>
      </p:sp>
    </p:spTree>
    <p:extLst>
      <p:ext uri="{BB962C8B-B14F-4D97-AF65-F5344CB8AC3E}">
        <p14:creationId xmlns:p14="http://schemas.microsoft.com/office/powerpoint/2010/main" val="91493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DD6311B-58C8-4101-BDD5-81D19F70AC8D}"/>
              </a:ext>
            </a:extLst>
          </p:cNvPr>
          <p:cNvSpPr/>
          <p:nvPr/>
        </p:nvSpPr>
        <p:spPr bwMode="auto">
          <a:xfrm>
            <a:off x="539752" y="1557338"/>
            <a:ext cx="3816224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홈페이지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D7E8CA-5562-4A5C-AE86-74A656B114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5" t="9229" r="24536" b="16712"/>
          <a:stretch/>
        </p:blipFill>
        <p:spPr>
          <a:xfrm>
            <a:off x="585618" y="1599572"/>
            <a:ext cx="3707389" cy="29884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50921-77EA-452B-B6CC-700DCC9E81DD}"/>
              </a:ext>
            </a:extLst>
          </p:cNvPr>
          <p:cNvSpPr txBox="1"/>
          <p:nvPr/>
        </p:nvSpPr>
        <p:spPr bwMode="auto">
          <a:xfrm>
            <a:off x="467346" y="4706112"/>
            <a:ext cx="408797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https://www.st.com/en/evaluation-tools/nucleo-f429zi.html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C315F53D-28DE-478B-809E-BB4E1EA1AA7C}"/>
              </a:ext>
            </a:extLst>
          </p:cNvPr>
          <p:cNvSpPr/>
          <p:nvPr/>
        </p:nvSpPr>
        <p:spPr bwMode="auto">
          <a:xfrm rot="5400000">
            <a:off x="6098041" y="132770"/>
            <a:ext cx="1258529" cy="434824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EE70A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648000" tIns="180000" bIns="216000" rtlCol="0" anchor="t"/>
          <a:lstStyle/>
          <a:p>
            <a:pPr marL="698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https://www.st.com/en/evaluation-tools/nucleo-f429zi.html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순서도: 문서 13">
            <a:extLst>
              <a:ext uri="{FF2B5EF4-FFF2-40B4-BE49-F238E27FC236}">
                <a16:creationId xmlns:a16="http://schemas.microsoft.com/office/drawing/2014/main" id="{E845363D-C75F-43E7-88D0-B8896D12EB26}"/>
              </a:ext>
            </a:extLst>
          </p:cNvPr>
          <p:cNvSpPr/>
          <p:nvPr/>
        </p:nvSpPr>
        <p:spPr bwMode="auto">
          <a:xfrm>
            <a:off x="4553291" y="1677626"/>
            <a:ext cx="4346783" cy="519051"/>
          </a:xfrm>
          <a:prstGeom prst="flowChartDocument">
            <a:avLst/>
          </a:prstGeom>
          <a:solidFill>
            <a:srgbClr val="EE70A3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87686B3-2170-4F20-B837-337D310F439E}"/>
              </a:ext>
            </a:extLst>
          </p:cNvPr>
          <p:cNvSpPr/>
          <p:nvPr/>
        </p:nvSpPr>
        <p:spPr bwMode="auto">
          <a:xfrm rot="5400000">
            <a:off x="2373981" y="1838200"/>
            <a:ext cx="349461" cy="35862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EE9D4DA9-868F-4D20-B7D7-223F9F4AECC2}"/>
              </a:ext>
            </a:extLst>
          </p:cNvPr>
          <p:cNvSpPr txBox="1">
            <a:spLocks/>
          </p:cNvSpPr>
          <p:nvPr/>
        </p:nvSpPr>
        <p:spPr>
          <a:xfrm>
            <a:off x="4665706" y="3015476"/>
            <a:ext cx="45365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800" spc="0" dirty="0">
                <a:solidFill>
                  <a:schemeClr val="tx1"/>
                </a:solidFill>
              </a:rPr>
              <a:t> 보드에 대한 여러 가지 정보 제공</a:t>
            </a:r>
            <a:endParaRPr lang="en-US" altLang="ko-KR" sz="1800" spc="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487112-1CCE-4ACF-BEE0-73E8C67F59B1}"/>
              </a:ext>
            </a:extLst>
          </p:cNvPr>
          <p:cNvGrpSpPr/>
          <p:nvPr/>
        </p:nvGrpSpPr>
        <p:grpSpPr>
          <a:xfrm>
            <a:off x="4584721" y="3474718"/>
            <a:ext cx="4348245" cy="787880"/>
            <a:chOff x="4584721" y="3474718"/>
            <a:chExt cx="6245199" cy="787880"/>
          </a:xfrm>
        </p:grpSpPr>
        <p:sp>
          <p:nvSpPr>
            <p:cNvPr id="17" name="순서도: 문서 16">
              <a:extLst>
                <a:ext uri="{FF2B5EF4-FFF2-40B4-BE49-F238E27FC236}">
                  <a16:creationId xmlns:a16="http://schemas.microsoft.com/office/drawing/2014/main" id="{05988B6B-1377-435F-A65C-A8D6061E8968}"/>
                </a:ext>
              </a:extLst>
            </p:cNvPr>
            <p:cNvSpPr/>
            <p:nvPr/>
          </p:nvSpPr>
          <p:spPr bwMode="auto">
            <a:xfrm>
              <a:off x="4584721" y="3474718"/>
              <a:ext cx="1417080" cy="787880"/>
            </a:xfrm>
            <a:prstGeom prst="flowChartDocument">
              <a:avLst/>
            </a:prstGeom>
            <a:solidFill>
              <a:srgbClr val="E48E1C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Overview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순서도: 문서 17">
              <a:extLst>
                <a:ext uri="{FF2B5EF4-FFF2-40B4-BE49-F238E27FC236}">
                  <a16:creationId xmlns:a16="http://schemas.microsoft.com/office/drawing/2014/main" id="{CC2AE76D-54A5-49D6-AF9B-E552984B5870}"/>
                </a:ext>
              </a:extLst>
            </p:cNvPr>
            <p:cNvSpPr/>
            <p:nvPr/>
          </p:nvSpPr>
          <p:spPr bwMode="auto">
            <a:xfrm>
              <a:off x="6185090" y="3474718"/>
              <a:ext cx="1417080" cy="787880"/>
            </a:xfrm>
            <a:prstGeom prst="flowChartDocument">
              <a:avLst/>
            </a:prstGeom>
            <a:solidFill>
              <a:srgbClr val="667CEC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Tools&amp;</a:t>
              </a:r>
            </a:p>
            <a:p>
              <a:pPr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Software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순서도: 문서 18">
              <a:extLst>
                <a:ext uri="{FF2B5EF4-FFF2-40B4-BE49-F238E27FC236}">
                  <a16:creationId xmlns:a16="http://schemas.microsoft.com/office/drawing/2014/main" id="{8EA1CF8A-B812-4983-B380-877C8E627DC8}"/>
                </a:ext>
              </a:extLst>
            </p:cNvPr>
            <p:cNvSpPr/>
            <p:nvPr/>
          </p:nvSpPr>
          <p:spPr bwMode="auto">
            <a:xfrm>
              <a:off x="9412840" y="3474718"/>
              <a:ext cx="1417080" cy="787880"/>
            </a:xfrm>
            <a:prstGeom prst="flowChartDocument">
              <a:avLst/>
            </a:prstGeom>
            <a:solidFill>
              <a:srgbClr val="00CC99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Quality&amp; Reliability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순서도: 문서 20">
              <a:extLst>
                <a:ext uri="{FF2B5EF4-FFF2-40B4-BE49-F238E27FC236}">
                  <a16:creationId xmlns:a16="http://schemas.microsoft.com/office/drawing/2014/main" id="{5DB0B18B-5B5C-4BFA-92F2-4390EF3EAECE}"/>
                </a:ext>
              </a:extLst>
            </p:cNvPr>
            <p:cNvSpPr/>
            <p:nvPr/>
          </p:nvSpPr>
          <p:spPr bwMode="auto">
            <a:xfrm>
              <a:off x="7812471" y="3474718"/>
              <a:ext cx="1417080" cy="787880"/>
            </a:xfrm>
            <a:prstGeom prst="flowChartDocument">
              <a:avLst/>
            </a:prstGeom>
            <a:solidFill>
              <a:srgbClr val="00B0F0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067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7B0FC7-4737-4D5A-8F57-12CD840E016F}"/>
              </a:ext>
            </a:extLst>
          </p:cNvPr>
          <p:cNvSpPr/>
          <p:nvPr/>
        </p:nvSpPr>
        <p:spPr bwMode="auto">
          <a:xfrm>
            <a:off x="539752" y="1557338"/>
            <a:ext cx="3816224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DADE1F-497A-4C90-B908-E90DA3B21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2" t="24801" r="29643"/>
          <a:stretch/>
        </p:blipFill>
        <p:spPr>
          <a:xfrm>
            <a:off x="585618" y="1599572"/>
            <a:ext cx="3707389" cy="29884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홈페이지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EDB69C-4E2F-457F-9FE5-3B1A447FE81F}"/>
              </a:ext>
            </a:extLst>
          </p:cNvPr>
          <p:cNvSpPr txBox="1"/>
          <p:nvPr/>
        </p:nvSpPr>
        <p:spPr bwMode="auto">
          <a:xfrm>
            <a:off x="467346" y="4706112"/>
            <a:ext cx="408797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https://www.st.com/en/evaluation-tools/nucleo-f429zi.html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31C1AC5-80F7-49A1-AE98-6C50C76084CA}"/>
              </a:ext>
            </a:extLst>
          </p:cNvPr>
          <p:cNvSpPr/>
          <p:nvPr/>
        </p:nvSpPr>
        <p:spPr bwMode="auto">
          <a:xfrm rot="16200000">
            <a:off x="867390" y="1592864"/>
            <a:ext cx="349461" cy="57904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6AA627-E409-4D71-9DBD-976D9A91B446}"/>
              </a:ext>
            </a:extLst>
          </p:cNvPr>
          <p:cNvGrpSpPr/>
          <p:nvPr/>
        </p:nvGrpSpPr>
        <p:grpSpPr>
          <a:xfrm>
            <a:off x="4572000" y="2494961"/>
            <a:ext cx="4323088" cy="1240298"/>
            <a:chOff x="4283230" y="2371612"/>
            <a:chExt cx="4611858" cy="1240298"/>
          </a:xfrm>
        </p:grpSpPr>
        <p:sp>
          <p:nvSpPr>
            <p:cNvPr id="26" name="양쪽 대괄호 25">
              <a:extLst>
                <a:ext uri="{FF2B5EF4-FFF2-40B4-BE49-F238E27FC236}">
                  <a16:creationId xmlns:a16="http://schemas.microsoft.com/office/drawing/2014/main" id="{F2A27A0E-B4A0-4010-B09A-70E58538BCC5}"/>
                </a:ext>
              </a:extLst>
            </p:cNvPr>
            <p:cNvSpPr/>
            <p:nvPr/>
          </p:nvSpPr>
          <p:spPr bwMode="auto">
            <a:xfrm rot="5400000">
              <a:off x="5969010" y="685833"/>
              <a:ext cx="1240297" cy="4611858"/>
            </a:xfrm>
            <a:prstGeom prst="bracketPair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E48E1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lIns="648000" tIns="108000" bIns="108000" rtlCol="0" anchor="t"/>
            <a:lstStyle/>
            <a:p>
              <a:pPr marL="177800" indent="-177800" algn="l">
                <a:spcBef>
                  <a:spcPts val="0"/>
                </a:spcBef>
                <a:spcAft>
                  <a:spcPts val="600"/>
                </a:spcAft>
                <a:buClr>
                  <a:srgbClr val="536FFF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Nucleo-F429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보드의 주요 특징들 제시</a:t>
              </a:r>
              <a:endPara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순서도: 문서 26">
              <a:extLst>
                <a:ext uri="{FF2B5EF4-FFF2-40B4-BE49-F238E27FC236}">
                  <a16:creationId xmlns:a16="http://schemas.microsoft.com/office/drawing/2014/main" id="{E7233331-339C-46C9-95F3-4EF3EBAD4FDA}"/>
                </a:ext>
              </a:extLst>
            </p:cNvPr>
            <p:cNvSpPr/>
            <p:nvPr/>
          </p:nvSpPr>
          <p:spPr bwMode="auto">
            <a:xfrm>
              <a:off x="4283967" y="2371612"/>
              <a:ext cx="4610307" cy="519051"/>
            </a:xfrm>
            <a:prstGeom prst="flowChartDocument">
              <a:avLst/>
            </a:prstGeom>
            <a:solidFill>
              <a:srgbClr val="E48E1C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Overview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53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EB8768-1083-46E0-B75B-8135CA909A6E}"/>
              </a:ext>
            </a:extLst>
          </p:cNvPr>
          <p:cNvSpPr/>
          <p:nvPr/>
        </p:nvSpPr>
        <p:spPr>
          <a:xfrm>
            <a:off x="2402632" y="985196"/>
            <a:ext cx="5832648" cy="935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171450" indent="-171450" algn="l">
              <a:spcAft>
                <a:spcPts val="600"/>
              </a:spcAft>
              <a:buFont typeface="나눔고딕" panose="020D0604000000000000" pitchFamily="50" charset="-127"/>
              <a:buChar char="▶"/>
            </a:pP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보드의 목적에 대해 설명할 수 있다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>
              <a:spcAft>
                <a:spcPts val="600"/>
              </a:spcAft>
              <a:buFont typeface="나눔고딕" panose="020D0604000000000000" pitchFamily="50" charset="-127"/>
              <a:buChar char="▶"/>
            </a:pP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보드의 구조에 대해 설명할 수 있다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>
              <a:spcAft>
                <a:spcPts val="600"/>
              </a:spcAft>
              <a:buFont typeface="나눔고딕" panose="020D0604000000000000" pitchFamily="50" charset="-127"/>
              <a:buChar char="▶"/>
            </a:pP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보드의 회로도에 대해 설명할 수 있다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>
              <a:spcAft>
                <a:spcPts val="600"/>
              </a:spcAft>
              <a:buFont typeface="나눔고딕" panose="020D0604000000000000" pitchFamily="50" charset="-127"/>
              <a:buChar char="▶"/>
            </a:pP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보드의 주요 하드웨어 블록에 대해 설명할 수 있다</a:t>
            </a: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58A797-B12C-49E1-BE10-20CDD5C5E246}"/>
              </a:ext>
            </a:extLst>
          </p:cNvPr>
          <p:cNvSpPr/>
          <p:nvPr/>
        </p:nvSpPr>
        <p:spPr>
          <a:xfrm>
            <a:off x="2411760" y="3219822"/>
            <a:ext cx="4614267" cy="935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171450" indent="-171450" algn="l">
              <a:spcAft>
                <a:spcPts val="600"/>
              </a:spcAft>
              <a:buFont typeface="나눔고딕" panose="020D0604000000000000" pitchFamily="50" charset="-127"/>
              <a:buChar char="▶"/>
            </a:pP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 소개</a:t>
            </a:r>
          </a:p>
          <a:p>
            <a:pPr marL="171450" indent="-171450" algn="l">
              <a:spcAft>
                <a:spcPts val="600"/>
              </a:spcAft>
              <a:buFont typeface="나눔고딕" panose="020D0604000000000000" pitchFamily="50" charset="-127"/>
              <a:buChar char="▶"/>
            </a:pPr>
            <a:r>
              <a:rPr lang="en-US" altLang="ko-KR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Nucleo-F429</a:t>
            </a:r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 하드웨어 구성</a:t>
            </a:r>
          </a:p>
        </p:txBody>
      </p:sp>
    </p:spTree>
    <p:extLst>
      <p:ext uri="{BB962C8B-B14F-4D97-AF65-F5344CB8AC3E}">
        <p14:creationId xmlns:p14="http://schemas.microsoft.com/office/powerpoint/2010/main" val="1647050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7B0FC7-4737-4D5A-8F57-12CD840E016F}"/>
              </a:ext>
            </a:extLst>
          </p:cNvPr>
          <p:cNvSpPr/>
          <p:nvPr/>
        </p:nvSpPr>
        <p:spPr bwMode="auto">
          <a:xfrm>
            <a:off x="539752" y="1557338"/>
            <a:ext cx="3816224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D21441-A9FF-40B8-95FC-98DAE03B2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2" t="41900" r="43899"/>
          <a:stretch/>
        </p:blipFill>
        <p:spPr>
          <a:xfrm>
            <a:off x="585618" y="1599572"/>
            <a:ext cx="3707389" cy="29884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홈페이지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EDB69C-4E2F-457F-9FE5-3B1A447FE81F}"/>
              </a:ext>
            </a:extLst>
          </p:cNvPr>
          <p:cNvSpPr txBox="1"/>
          <p:nvPr/>
        </p:nvSpPr>
        <p:spPr bwMode="auto">
          <a:xfrm>
            <a:off x="467346" y="4706112"/>
            <a:ext cx="408797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https://www.st.com/en/evaluation-tools/nucleo-f429zi.html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31C1AC5-80F7-49A1-AE98-6C50C76084CA}"/>
              </a:ext>
            </a:extLst>
          </p:cNvPr>
          <p:cNvSpPr/>
          <p:nvPr/>
        </p:nvSpPr>
        <p:spPr bwMode="auto">
          <a:xfrm rot="16200000">
            <a:off x="2319404" y="1414332"/>
            <a:ext cx="349461" cy="9361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6AA627-E409-4D71-9DBD-976D9A91B446}"/>
              </a:ext>
            </a:extLst>
          </p:cNvPr>
          <p:cNvGrpSpPr/>
          <p:nvPr/>
        </p:nvGrpSpPr>
        <p:grpSpPr>
          <a:xfrm>
            <a:off x="4572000" y="2070031"/>
            <a:ext cx="4323088" cy="2093016"/>
            <a:chOff x="4283230" y="2371612"/>
            <a:chExt cx="4611858" cy="2093016"/>
          </a:xfrm>
        </p:grpSpPr>
        <p:sp>
          <p:nvSpPr>
            <p:cNvPr id="26" name="양쪽 대괄호 25">
              <a:extLst>
                <a:ext uri="{FF2B5EF4-FFF2-40B4-BE49-F238E27FC236}">
                  <a16:creationId xmlns:a16="http://schemas.microsoft.com/office/drawing/2014/main" id="{F2A27A0E-B4A0-4010-B09A-70E58538BCC5}"/>
                </a:ext>
              </a:extLst>
            </p:cNvPr>
            <p:cNvSpPr/>
            <p:nvPr/>
          </p:nvSpPr>
          <p:spPr bwMode="auto">
            <a:xfrm rot="5400000">
              <a:off x="5542652" y="1112192"/>
              <a:ext cx="2093014" cy="4611858"/>
            </a:xfrm>
            <a:prstGeom prst="bracketPair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667CE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lIns="648000" tIns="108000" bIns="108000" rtlCol="0" anchor="t"/>
            <a:lstStyle/>
            <a:p>
              <a:pPr marL="177800" indent="-177800" algn="l">
                <a:spcBef>
                  <a:spcPts val="0"/>
                </a:spcBef>
                <a:spcAft>
                  <a:spcPts val="600"/>
                </a:spcAft>
                <a:buClr>
                  <a:srgbClr val="536FFF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Nucleo-F429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보드를 사용하기 위한 툴과 소프트웨어 정보들로 이루어짐</a:t>
              </a:r>
              <a:endPara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177800" indent="-177800" algn="l">
                <a:spcBef>
                  <a:spcPts val="0"/>
                </a:spcBef>
                <a:spcAft>
                  <a:spcPts val="600"/>
                </a:spcAft>
                <a:buClr>
                  <a:srgbClr val="536FFF"/>
                </a:buClr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툴은 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ST-Link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라는 이름의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디버거에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대한 정보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STM32CubeMX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라는 소프트웨어 툴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6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LoRa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같은 확장 보드에 대한 정보들이 있음</a:t>
              </a:r>
              <a:endPara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순서도: 문서 26">
              <a:extLst>
                <a:ext uri="{FF2B5EF4-FFF2-40B4-BE49-F238E27FC236}">
                  <a16:creationId xmlns:a16="http://schemas.microsoft.com/office/drawing/2014/main" id="{E7233331-339C-46C9-95F3-4EF3EBAD4FDA}"/>
                </a:ext>
              </a:extLst>
            </p:cNvPr>
            <p:cNvSpPr/>
            <p:nvPr/>
          </p:nvSpPr>
          <p:spPr bwMode="auto">
            <a:xfrm>
              <a:off x="4283967" y="2371612"/>
              <a:ext cx="4610307" cy="519051"/>
            </a:xfrm>
            <a:prstGeom prst="flowChartDocument">
              <a:avLst/>
            </a:prstGeom>
            <a:solidFill>
              <a:srgbClr val="667CEC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Tools &amp; Software</a:t>
              </a:r>
              <a:endPara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927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7B0FC7-4737-4D5A-8F57-12CD840E016F}"/>
              </a:ext>
            </a:extLst>
          </p:cNvPr>
          <p:cNvSpPr/>
          <p:nvPr/>
        </p:nvSpPr>
        <p:spPr bwMode="auto">
          <a:xfrm>
            <a:off x="539752" y="1557338"/>
            <a:ext cx="3816224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815E42-43C0-4927-AF0C-EDF0E3657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7" t="41371" r="44213"/>
          <a:stretch/>
        </p:blipFill>
        <p:spPr>
          <a:xfrm>
            <a:off x="585618" y="1599572"/>
            <a:ext cx="3707389" cy="30155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홈페이지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EDB69C-4E2F-457F-9FE5-3B1A447FE81F}"/>
              </a:ext>
            </a:extLst>
          </p:cNvPr>
          <p:cNvSpPr txBox="1"/>
          <p:nvPr/>
        </p:nvSpPr>
        <p:spPr bwMode="auto">
          <a:xfrm>
            <a:off x="467346" y="4706112"/>
            <a:ext cx="408797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https://www.st.com/en/evaluation-tools/nucleo-f429zi.html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31C1AC5-80F7-49A1-AE98-6C50C76084CA}"/>
              </a:ext>
            </a:extLst>
          </p:cNvPr>
          <p:cNvSpPr/>
          <p:nvPr/>
        </p:nvSpPr>
        <p:spPr bwMode="auto">
          <a:xfrm rot="16200000">
            <a:off x="3616040" y="1414332"/>
            <a:ext cx="349461" cy="93610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CBC998-3588-493E-BFBA-82BF82CBCFE2}"/>
              </a:ext>
            </a:extLst>
          </p:cNvPr>
          <p:cNvGrpSpPr/>
          <p:nvPr/>
        </p:nvGrpSpPr>
        <p:grpSpPr>
          <a:xfrm>
            <a:off x="4572000" y="2502079"/>
            <a:ext cx="4323088" cy="1293807"/>
            <a:chOff x="4283230" y="2371612"/>
            <a:chExt cx="4611858" cy="1293807"/>
          </a:xfrm>
        </p:grpSpPr>
        <p:sp>
          <p:nvSpPr>
            <p:cNvPr id="17" name="양쪽 대괄호 16">
              <a:extLst>
                <a:ext uri="{FF2B5EF4-FFF2-40B4-BE49-F238E27FC236}">
                  <a16:creationId xmlns:a16="http://schemas.microsoft.com/office/drawing/2014/main" id="{856D5603-5D5D-4E02-8F95-D11ABC88A89D}"/>
                </a:ext>
              </a:extLst>
            </p:cNvPr>
            <p:cNvSpPr/>
            <p:nvPr/>
          </p:nvSpPr>
          <p:spPr bwMode="auto">
            <a:xfrm rot="5400000">
              <a:off x="5942256" y="712588"/>
              <a:ext cx="1293805" cy="4611858"/>
            </a:xfrm>
            <a:prstGeom prst="bracketPair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00B0F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lIns="648000" tIns="108000" bIns="108000" rtlCol="0" anchor="t"/>
            <a:lstStyle/>
            <a:p>
              <a:pPr marL="177800" indent="-177800" algn="l">
                <a:spcBef>
                  <a:spcPts val="0"/>
                </a:spcBef>
                <a:spcAft>
                  <a:spcPts val="600"/>
                </a:spcAft>
                <a:buClr>
                  <a:srgbClr val="536FFF"/>
                </a:buClr>
                <a:buFont typeface="Arial" panose="020B0604020202020204" pitchFamily="34" charset="0"/>
                <a:buChar char="•"/>
              </a:pP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Nucleo-F429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보드와 관련된 소프트웨어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하드웨어에 대한 정보들이 나열되어 있음</a:t>
              </a:r>
              <a:endPara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순서도: 문서 17">
              <a:extLst>
                <a:ext uri="{FF2B5EF4-FFF2-40B4-BE49-F238E27FC236}">
                  <a16:creationId xmlns:a16="http://schemas.microsoft.com/office/drawing/2014/main" id="{454332DE-FD5C-4414-BDF1-FCD4953D8DA3}"/>
                </a:ext>
              </a:extLst>
            </p:cNvPr>
            <p:cNvSpPr/>
            <p:nvPr/>
          </p:nvSpPr>
          <p:spPr bwMode="auto">
            <a:xfrm>
              <a:off x="4283967" y="2371612"/>
              <a:ext cx="4610307" cy="519051"/>
            </a:xfrm>
            <a:prstGeom prst="flowChartDocument">
              <a:avLst/>
            </a:prstGeom>
            <a:solidFill>
              <a:srgbClr val="00B0F0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</a:t>
              </a:r>
              <a:endPara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63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7B0FC7-4737-4D5A-8F57-12CD840E016F}"/>
              </a:ext>
            </a:extLst>
          </p:cNvPr>
          <p:cNvSpPr/>
          <p:nvPr/>
        </p:nvSpPr>
        <p:spPr bwMode="auto">
          <a:xfrm>
            <a:off x="539752" y="1557338"/>
            <a:ext cx="3816224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FCFF2A-EF02-44CD-8F15-641FD621A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07" t="40872" r="7795" b="674"/>
          <a:stretch/>
        </p:blipFill>
        <p:spPr>
          <a:xfrm>
            <a:off x="589660" y="1599572"/>
            <a:ext cx="3711893" cy="30066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홈페이지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EDB69C-4E2F-457F-9FE5-3B1A447FE81F}"/>
              </a:ext>
            </a:extLst>
          </p:cNvPr>
          <p:cNvSpPr txBox="1"/>
          <p:nvPr/>
        </p:nvSpPr>
        <p:spPr bwMode="auto">
          <a:xfrm>
            <a:off x="467346" y="4706112"/>
            <a:ext cx="408797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https://www.st.com/en/evaluation-tools/nucleo-f429zi.html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31C1AC5-80F7-49A1-AE98-6C50C76084CA}"/>
              </a:ext>
            </a:extLst>
          </p:cNvPr>
          <p:cNvSpPr/>
          <p:nvPr/>
        </p:nvSpPr>
        <p:spPr bwMode="auto">
          <a:xfrm rot="16200000">
            <a:off x="2147929" y="1421058"/>
            <a:ext cx="349461" cy="100811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CBC998-3588-493E-BFBA-82BF82CBCFE2}"/>
              </a:ext>
            </a:extLst>
          </p:cNvPr>
          <p:cNvGrpSpPr/>
          <p:nvPr/>
        </p:nvGrpSpPr>
        <p:grpSpPr>
          <a:xfrm>
            <a:off x="4572000" y="2502079"/>
            <a:ext cx="4323088" cy="1293807"/>
            <a:chOff x="4283230" y="2371612"/>
            <a:chExt cx="4611858" cy="1293807"/>
          </a:xfrm>
        </p:grpSpPr>
        <p:sp>
          <p:nvSpPr>
            <p:cNvPr id="17" name="양쪽 대괄호 16">
              <a:extLst>
                <a:ext uri="{FF2B5EF4-FFF2-40B4-BE49-F238E27FC236}">
                  <a16:creationId xmlns:a16="http://schemas.microsoft.com/office/drawing/2014/main" id="{856D5603-5D5D-4E02-8F95-D11ABC88A89D}"/>
                </a:ext>
              </a:extLst>
            </p:cNvPr>
            <p:cNvSpPr/>
            <p:nvPr/>
          </p:nvSpPr>
          <p:spPr bwMode="auto">
            <a:xfrm rot="5400000">
              <a:off x="5942256" y="712588"/>
              <a:ext cx="1293805" cy="4611858"/>
            </a:xfrm>
            <a:prstGeom prst="bracketPair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00CC9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lIns="648000" tIns="108000" bIns="108000" rtlCol="0" anchor="t"/>
            <a:lstStyle/>
            <a:p>
              <a:pPr marL="177800" indent="-177800" algn="l">
                <a:spcBef>
                  <a:spcPts val="0"/>
                </a:spcBef>
                <a:spcAft>
                  <a:spcPts val="600"/>
                </a:spcAft>
                <a:buClr>
                  <a:srgbClr val="536FFF"/>
                </a:buClr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칩의 양산 상태나 인증 정도에 대한 정보 제공</a:t>
              </a:r>
              <a:endPara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순서도: 문서 17">
              <a:extLst>
                <a:ext uri="{FF2B5EF4-FFF2-40B4-BE49-F238E27FC236}">
                  <a16:creationId xmlns:a16="http://schemas.microsoft.com/office/drawing/2014/main" id="{454332DE-FD5C-4414-BDF1-FCD4953D8DA3}"/>
                </a:ext>
              </a:extLst>
            </p:cNvPr>
            <p:cNvSpPr/>
            <p:nvPr/>
          </p:nvSpPr>
          <p:spPr bwMode="auto">
            <a:xfrm>
              <a:off x="4283967" y="2371612"/>
              <a:ext cx="4610307" cy="519051"/>
            </a:xfrm>
            <a:prstGeom prst="flowChartDocument">
              <a:avLst/>
            </a:prstGeom>
            <a:solidFill>
              <a:srgbClr val="00CC99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Quality &amp; Reliability</a:t>
              </a:r>
              <a:endPara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873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7B0FC7-4737-4D5A-8F57-12CD840E016F}"/>
              </a:ext>
            </a:extLst>
          </p:cNvPr>
          <p:cNvSpPr/>
          <p:nvPr/>
        </p:nvSpPr>
        <p:spPr bwMode="auto">
          <a:xfrm>
            <a:off x="539752" y="1557338"/>
            <a:ext cx="1655984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Nucleo-144</a:t>
            </a:r>
            <a:r>
              <a:rPr lang="ko-KR" altLang="en-US" sz="2000" spc="0" dirty="0">
                <a:solidFill>
                  <a:schemeClr val="tx1"/>
                </a:solidFill>
              </a:rPr>
              <a:t> 보드 시리즈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EDB69C-4E2F-457F-9FE5-3B1A447FE81F}"/>
              </a:ext>
            </a:extLst>
          </p:cNvPr>
          <p:cNvSpPr txBox="1"/>
          <p:nvPr/>
        </p:nvSpPr>
        <p:spPr bwMode="auto">
          <a:xfrm>
            <a:off x="467347" y="4706112"/>
            <a:ext cx="83531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8A81EC8-D6C6-4863-BB96-42FA58898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1" t="1676" r="2921" b="1541"/>
          <a:stretch/>
        </p:blipFill>
        <p:spPr>
          <a:xfrm>
            <a:off x="585618" y="1607468"/>
            <a:ext cx="1564650" cy="302435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468D8E-9AAE-4A3C-9A58-423CD829EFF3}"/>
              </a:ext>
            </a:extLst>
          </p:cNvPr>
          <p:cNvSpPr/>
          <p:nvPr/>
        </p:nvSpPr>
        <p:spPr bwMode="auto">
          <a:xfrm rot="16200000">
            <a:off x="1130855" y="2743257"/>
            <a:ext cx="473577" cy="504056"/>
          </a:xfrm>
          <a:prstGeom prst="roundRect">
            <a:avLst>
              <a:gd name="adj" fmla="val 10457"/>
            </a:avLst>
          </a:prstGeom>
          <a:noFill/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1DA9626D-60C5-4BC3-92A2-C7A2887B32D0}"/>
              </a:ext>
            </a:extLst>
          </p:cNvPr>
          <p:cNvSpPr/>
          <p:nvPr/>
        </p:nvSpPr>
        <p:spPr>
          <a:xfrm rot="16200000" flipH="1">
            <a:off x="1064723" y="1460376"/>
            <a:ext cx="585562" cy="1944220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A5022E-04D5-46D3-9B50-68428F982640}"/>
              </a:ext>
            </a:extLst>
          </p:cNvPr>
          <p:cNvGrpSpPr/>
          <p:nvPr/>
        </p:nvGrpSpPr>
        <p:grpSpPr>
          <a:xfrm>
            <a:off x="2732352" y="2547926"/>
            <a:ext cx="5835256" cy="1013687"/>
            <a:chOff x="4283230" y="2371612"/>
            <a:chExt cx="4611858" cy="1013687"/>
          </a:xfrm>
        </p:grpSpPr>
        <p:sp>
          <p:nvSpPr>
            <p:cNvPr id="25" name="양쪽 대괄호 24">
              <a:extLst>
                <a:ext uri="{FF2B5EF4-FFF2-40B4-BE49-F238E27FC236}">
                  <a16:creationId xmlns:a16="http://schemas.microsoft.com/office/drawing/2014/main" id="{F46ED4B6-5985-415B-9CC7-F0B6E0AA31A4}"/>
                </a:ext>
              </a:extLst>
            </p:cNvPr>
            <p:cNvSpPr/>
            <p:nvPr/>
          </p:nvSpPr>
          <p:spPr bwMode="auto">
            <a:xfrm rot="5400000">
              <a:off x="6082317" y="572528"/>
              <a:ext cx="1013684" cy="4611858"/>
            </a:xfrm>
            <a:prstGeom prst="bracketPair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rgbClr val="E48E1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lIns="648000" tIns="108000" bIns="108000" rtlCol="0" anchor="t"/>
            <a:lstStyle/>
            <a:p>
              <a:pPr>
                <a:spcBef>
                  <a:spcPts val="0"/>
                </a:spcBef>
                <a:spcAft>
                  <a:spcPts val="600"/>
                </a:spcAft>
                <a:buClr>
                  <a:srgbClr val="536FFF"/>
                </a:buClr>
              </a:pPr>
              <a:r>
                <a:rPr lang="en-US" altLang="ko-KR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STM32F429ZI MCU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동작시켜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기능들을 테스트하기 위한 보드</a:t>
              </a:r>
            </a:p>
          </p:txBody>
        </p:sp>
        <p:sp>
          <p:nvSpPr>
            <p:cNvPr id="26" name="순서도: 문서 25">
              <a:extLst>
                <a:ext uri="{FF2B5EF4-FFF2-40B4-BE49-F238E27FC236}">
                  <a16:creationId xmlns:a16="http://schemas.microsoft.com/office/drawing/2014/main" id="{DB4C8DD7-BFA7-435F-96D6-141F4026DFD6}"/>
                </a:ext>
              </a:extLst>
            </p:cNvPr>
            <p:cNvSpPr/>
            <p:nvPr/>
          </p:nvSpPr>
          <p:spPr bwMode="auto">
            <a:xfrm>
              <a:off x="4283967" y="2371612"/>
              <a:ext cx="4610307" cy="519051"/>
            </a:xfrm>
            <a:prstGeom prst="flowChartDocument">
              <a:avLst/>
            </a:prstGeom>
            <a:solidFill>
              <a:srgbClr val="E48E1C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en-US" altLang="ko-KR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Nucleo-144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보드 </a:t>
              </a:r>
              <a:endPara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960F7B-5CE5-411D-9A84-3540BC1BC6DC}"/>
              </a:ext>
            </a:extLst>
          </p:cNvPr>
          <p:cNvSpPr/>
          <p:nvPr/>
        </p:nvSpPr>
        <p:spPr>
          <a:xfrm>
            <a:off x="337032" y="2119688"/>
            <a:ext cx="2040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 MCU</a:t>
            </a:r>
          </a:p>
        </p:txBody>
      </p:sp>
    </p:spTree>
    <p:extLst>
      <p:ext uri="{BB962C8B-B14F-4D97-AF65-F5344CB8AC3E}">
        <p14:creationId xmlns:p14="http://schemas.microsoft.com/office/powerpoint/2010/main" val="96363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7B0FC7-4737-4D5A-8F57-12CD840E016F}"/>
              </a:ext>
            </a:extLst>
          </p:cNvPr>
          <p:cNvSpPr/>
          <p:nvPr/>
        </p:nvSpPr>
        <p:spPr bwMode="auto">
          <a:xfrm>
            <a:off x="539752" y="1557338"/>
            <a:ext cx="1655984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Nucleo-144</a:t>
            </a:r>
            <a:r>
              <a:rPr lang="ko-KR" altLang="en-US" sz="2000" spc="0" dirty="0">
                <a:solidFill>
                  <a:schemeClr val="tx1"/>
                </a:solidFill>
              </a:rPr>
              <a:t> 보드 시리즈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A81EC8-D6C6-4863-BB96-42FA58898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1" t="1676" r="2921" b="1541"/>
          <a:stretch/>
        </p:blipFill>
        <p:spPr>
          <a:xfrm>
            <a:off x="585618" y="1607468"/>
            <a:ext cx="1564650" cy="302435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468D8E-9AAE-4A3C-9A58-423CD829EFF3}"/>
              </a:ext>
            </a:extLst>
          </p:cNvPr>
          <p:cNvSpPr/>
          <p:nvPr/>
        </p:nvSpPr>
        <p:spPr bwMode="auto">
          <a:xfrm rot="16200000">
            <a:off x="1130855" y="2743257"/>
            <a:ext cx="473577" cy="504056"/>
          </a:xfrm>
          <a:prstGeom prst="roundRect">
            <a:avLst>
              <a:gd name="adj" fmla="val 10457"/>
            </a:avLst>
          </a:prstGeom>
          <a:noFill/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1DA9626D-60C5-4BC3-92A2-C7A2887B32D0}"/>
              </a:ext>
            </a:extLst>
          </p:cNvPr>
          <p:cNvSpPr/>
          <p:nvPr/>
        </p:nvSpPr>
        <p:spPr>
          <a:xfrm rot="16200000" flipH="1">
            <a:off x="1064723" y="1460376"/>
            <a:ext cx="585562" cy="1944220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960F7B-5CE5-411D-9A84-3540BC1BC6DC}"/>
              </a:ext>
            </a:extLst>
          </p:cNvPr>
          <p:cNvSpPr/>
          <p:nvPr/>
        </p:nvSpPr>
        <p:spPr>
          <a:xfrm>
            <a:off x="337032" y="2119688"/>
            <a:ext cx="2040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 MCU</a:t>
            </a:r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B0AB8576-90CF-4E2F-B78C-4F02A10ACF6C}"/>
              </a:ext>
            </a:extLst>
          </p:cNvPr>
          <p:cNvSpPr/>
          <p:nvPr/>
        </p:nvSpPr>
        <p:spPr>
          <a:xfrm>
            <a:off x="2732352" y="2029144"/>
            <a:ext cx="6185916" cy="584775"/>
          </a:xfrm>
          <a:prstGeom prst="bracketPair">
            <a:avLst>
              <a:gd name="adj" fmla="val 0"/>
            </a:avLst>
          </a:prstGeom>
          <a:noFill/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핀 수가 총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144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개이기 때문에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STM32 Nucleo-144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이름도 가지고 있음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5B3711D0-2F44-4F17-8982-547F353D432D}"/>
              </a:ext>
            </a:extLst>
          </p:cNvPr>
          <p:cNvSpPr/>
          <p:nvPr/>
        </p:nvSpPr>
        <p:spPr bwMode="auto">
          <a:xfrm>
            <a:off x="3203848" y="2706380"/>
            <a:ext cx="5689327" cy="729746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13">
            <a:extLst>
              <a:ext uri="{FF2B5EF4-FFF2-40B4-BE49-F238E27FC236}">
                <a16:creationId xmlns:a16="http://schemas.microsoft.com/office/drawing/2014/main" id="{0840C7FD-3CEC-4169-92D0-5A1F1491102A}"/>
              </a:ext>
            </a:extLst>
          </p:cNvPr>
          <p:cNvSpPr/>
          <p:nvPr/>
        </p:nvSpPr>
        <p:spPr bwMode="auto">
          <a:xfrm>
            <a:off x="2932877" y="2801253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775D4E-C9AB-47F0-A4FB-2A2A25C2BE32}"/>
              </a:ext>
            </a:extLst>
          </p:cNvPr>
          <p:cNvSpPr/>
          <p:nvPr/>
        </p:nvSpPr>
        <p:spPr>
          <a:xfrm>
            <a:off x="3463890" y="2781102"/>
            <a:ext cx="5965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STM32F207ZG MCU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144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핀을 가지고 있어 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Nucleo-144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시리즈 보드를 가지고 있음</a:t>
            </a: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9C5D699B-F518-425F-B73F-0678C96BB287}"/>
              </a:ext>
            </a:extLst>
          </p:cNvPr>
          <p:cNvSpPr/>
          <p:nvPr/>
        </p:nvSpPr>
        <p:spPr>
          <a:xfrm>
            <a:off x="3385377" y="3690910"/>
            <a:ext cx="5532887" cy="391628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tIns="72000" bIns="72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NUCLEO-F207ZG</a:t>
            </a:r>
            <a:r>
              <a:rPr lang="ko-KR" altLang="en-US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</a:t>
            </a:r>
            <a:endParaRPr lang="en-US" altLang="ko-KR" sz="1600" b="1" dirty="0">
              <a:solidFill>
                <a:srgbClr val="FF00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5DA6C37-F1C3-405A-9C90-942C4192A46B}"/>
              </a:ext>
            </a:extLst>
          </p:cNvPr>
          <p:cNvCxnSpPr>
            <a:cxnSpLocks/>
          </p:cNvCxnSpPr>
          <p:nvPr/>
        </p:nvCxnSpPr>
        <p:spPr>
          <a:xfrm>
            <a:off x="3385378" y="3468236"/>
            <a:ext cx="0" cy="614302"/>
          </a:xfrm>
          <a:prstGeom prst="lin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EE70A3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10D445-FDE1-4044-94FD-F48B645E43FF}"/>
              </a:ext>
            </a:extLst>
          </p:cNvPr>
          <p:cNvSpPr txBox="1"/>
          <p:nvPr/>
        </p:nvSpPr>
        <p:spPr bwMode="auto">
          <a:xfrm>
            <a:off x="467347" y="4706112"/>
            <a:ext cx="83531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368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7B0FC7-4737-4D5A-8F57-12CD840E016F}"/>
              </a:ext>
            </a:extLst>
          </p:cNvPr>
          <p:cNvSpPr/>
          <p:nvPr/>
        </p:nvSpPr>
        <p:spPr bwMode="auto">
          <a:xfrm>
            <a:off x="539752" y="1557338"/>
            <a:ext cx="1655984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Nucleo-144</a:t>
            </a:r>
            <a:r>
              <a:rPr lang="ko-KR" altLang="en-US" sz="2000" spc="0" dirty="0">
                <a:solidFill>
                  <a:schemeClr val="tx1"/>
                </a:solidFill>
              </a:rPr>
              <a:t> 보드 시리즈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A81EC8-D6C6-4863-BB96-42FA58898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1" t="1676" r="2921" b="1541"/>
          <a:stretch/>
        </p:blipFill>
        <p:spPr>
          <a:xfrm>
            <a:off x="585618" y="1607468"/>
            <a:ext cx="1564650" cy="302435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468D8E-9AAE-4A3C-9A58-423CD829EFF3}"/>
              </a:ext>
            </a:extLst>
          </p:cNvPr>
          <p:cNvSpPr/>
          <p:nvPr/>
        </p:nvSpPr>
        <p:spPr bwMode="auto">
          <a:xfrm rot="16200000">
            <a:off x="1130855" y="2743257"/>
            <a:ext cx="473577" cy="504056"/>
          </a:xfrm>
          <a:prstGeom prst="roundRect">
            <a:avLst>
              <a:gd name="adj" fmla="val 10457"/>
            </a:avLst>
          </a:prstGeom>
          <a:noFill/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1DA9626D-60C5-4BC3-92A2-C7A2887B32D0}"/>
              </a:ext>
            </a:extLst>
          </p:cNvPr>
          <p:cNvSpPr/>
          <p:nvPr/>
        </p:nvSpPr>
        <p:spPr>
          <a:xfrm rot="16200000" flipH="1">
            <a:off x="1064723" y="1460376"/>
            <a:ext cx="585562" cy="1944220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960F7B-5CE5-411D-9A84-3540BC1BC6DC}"/>
              </a:ext>
            </a:extLst>
          </p:cNvPr>
          <p:cNvSpPr/>
          <p:nvPr/>
        </p:nvSpPr>
        <p:spPr>
          <a:xfrm>
            <a:off x="337032" y="2119688"/>
            <a:ext cx="2040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 MCU</a:t>
            </a:r>
          </a:p>
        </p:txBody>
      </p:sp>
      <p:sp>
        <p:nvSpPr>
          <p:cNvPr id="48" name="모서리가 둥근 직사각형 12">
            <a:extLst>
              <a:ext uri="{FF2B5EF4-FFF2-40B4-BE49-F238E27FC236}">
                <a16:creationId xmlns:a16="http://schemas.microsoft.com/office/drawing/2014/main" id="{9681982E-8B58-4BC9-861F-9C10CD108F7A}"/>
              </a:ext>
            </a:extLst>
          </p:cNvPr>
          <p:cNvSpPr/>
          <p:nvPr/>
        </p:nvSpPr>
        <p:spPr bwMode="auto">
          <a:xfrm>
            <a:off x="2532336" y="2641123"/>
            <a:ext cx="6360840" cy="729746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모서리가 둥근 직사각형 13">
            <a:extLst>
              <a:ext uri="{FF2B5EF4-FFF2-40B4-BE49-F238E27FC236}">
                <a16:creationId xmlns:a16="http://schemas.microsoft.com/office/drawing/2014/main" id="{CA5B3C84-7924-493A-B18D-9516BBD0E5DE}"/>
              </a:ext>
            </a:extLst>
          </p:cNvPr>
          <p:cNvSpPr/>
          <p:nvPr/>
        </p:nvSpPr>
        <p:spPr bwMode="auto">
          <a:xfrm>
            <a:off x="2261364" y="2735996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F60F07E-7DE2-412D-9BD0-0E16AEC82341}"/>
              </a:ext>
            </a:extLst>
          </p:cNvPr>
          <p:cNvSpPr/>
          <p:nvPr/>
        </p:nvSpPr>
        <p:spPr>
          <a:xfrm>
            <a:off x="1956273" y="2807347"/>
            <a:ext cx="6602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보드와 호환되는 커넥터가 있음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B9CBB-9DE6-43D1-B911-68363C07D852}"/>
              </a:ext>
            </a:extLst>
          </p:cNvPr>
          <p:cNvSpPr txBox="1"/>
          <p:nvPr/>
        </p:nvSpPr>
        <p:spPr bwMode="auto">
          <a:xfrm>
            <a:off x="467347" y="4706112"/>
            <a:ext cx="83531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557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주요 특징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1AC0799-677B-476B-A1CB-BB28BC417483}"/>
              </a:ext>
            </a:extLst>
          </p:cNvPr>
          <p:cNvSpPr/>
          <p:nvPr/>
        </p:nvSpPr>
        <p:spPr bwMode="auto">
          <a:xfrm>
            <a:off x="539752" y="1557338"/>
            <a:ext cx="4032248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9DE698-08D5-4416-85E2-C0E4FC525C94}"/>
              </a:ext>
            </a:extLst>
          </p:cNvPr>
          <p:cNvSpPr txBox="1"/>
          <p:nvPr/>
        </p:nvSpPr>
        <p:spPr bwMode="auto">
          <a:xfrm>
            <a:off x="467346" y="4706112"/>
            <a:ext cx="4767652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: https://www.st.com/en/evaluation-tools/nucleo-f429zi.html#overview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4713DED-60B9-4824-91F3-89631BB01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86" y="1599572"/>
            <a:ext cx="3960781" cy="3059772"/>
          </a:xfrm>
          <a:prstGeom prst="rect">
            <a:avLst/>
          </a:prstGeom>
        </p:spPr>
      </p:pic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F9982706-52F8-4F17-90FD-F4B580A27E87}"/>
              </a:ext>
            </a:extLst>
          </p:cNvPr>
          <p:cNvSpPr/>
          <p:nvPr/>
        </p:nvSpPr>
        <p:spPr>
          <a:xfrm>
            <a:off x="4788024" y="2931790"/>
            <a:ext cx="4130244" cy="338554"/>
          </a:xfrm>
          <a:prstGeom prst="bracketPair">
            <a:avLst>
              <a:gd name="adj" fmla="val 0"/>
            </a:avLst>
          </a:prstGeom>
          <a:noFill/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홈페이지에 열거된 주요 특징들 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896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주요 특징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382112A3-207A-47A8-B11C-224134235872}"/>
              </a:ext>
            </a:extLst>
          </p:cNvPr>
          <p:cNvSpPr/>
          <p:nvPr/>
        </p:nvSpPr>
        <p:spPr bwMode="auto">
          <a:xfrm>
            <a:off x="547018" y="1554480"/>
            <a:ext cx="8346157" cy="573814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microcontroller in LQFP144 package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4A44F591-BE71-4DD9-8B9B-AAE3926F46AC}"/>
              </a:ext>
            </a:extLst>
          </p:cNvPr>
          <p:cNvSpPr txBox="1">
            <a:spLocks/>
          </p:cNvSpPr>
          <p:nvPr/>
        </p:nvSpPr>
        <p:spPr>
          <a:xfrm>
            <a:off x="718855" y="2252786"/>
            <a:ext cx="8002481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800" spc="0" dirty="0">
                <a:solidFill>
                  <a:schemeClr val="tx1"/>
                </a:solidFill>
              </a:rPr>
              <a:t>패지키는 </a:t>
            </a:r>
            <a:r>
              <a:rPr lang="en-US" altLang="ko-KR" sz="1800" spc="0" dirty="0">
                <a:solidFill>
                  <a:schemeClr val="tx1"/>
                </a:solidFill>
              </a:rPr>
              <a:t>IC</a:t>
            </a:r>
            <a:r>
              <a:rPr lang="ko-KR" altLang="en-US" sz="1800" spc="0" dirty="0">
                <a:solidFill>
                  <a:schemeClr val="tx1"/>
                </a:solidFill>
              </a:rPr>
              <a:t>칩의 껍데기를 말함</a:t>
            </a:r>
            <a:endParaRPr lang="en-US" altLang="ko-KR" sz="1800" spc="0" dirty="0">
              <a:solidFill>
                <a:schemeClr val="tx1"/>
              </a:solidFill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800" spc="0" dirty="0" err="1">
                <a:solidFill>
                  <a:schemeClr val="tx1"/>
                </a:solidFill>
              </a:rPr>
              <a:t>좌우상하</a:t>
            </a:r>
            <a:r>
              <a:rPr lang="ko-KR" altLang="en-US" sz="1800" spc="0" dirty="0">
                <a:solidFill>
                  <a:schemeClr val="tx1"/>
                </a:solidFill>
              </a:rPr>
              <a:t> </a:t>
            </a:r>
            <a:r>
              <a:rPr lang="en-US" altLang="ko-KR" sz="1800" spc="0" dirty="0">
                <a:solidFill>
                  <a:schemeClr val="tx1"/>
                </a:solidFill>
              </a:rPr>
              <a:t>4</a:t>
            </a:r>
            <a:r>
              <a:rPr lang="ko-KR" altLang="en-US" sz="1800" spc="0" dirty="0">
                <a:solidFill>
                  <a:schemeClr val="tx1"/>
                </a:solidFill>
              </a:rPr>
              <a:t>방향으로 나와 있는 얇은 핀의 형태의 껍데기를 </a:t>
            </a:r>
            <a:r>
              <a:rPr lang="en-US" altLang="ko-KR" sz="1800" spc="0" dirty="0">
                <a:solidFill>
                  <a:schemeClr val="tx1"/>
                </a:solidFill>
              </a:rPr>
              <a:t>LQFP</a:t>
            </a:r>
            <a:r>
              <a:rPr lang="ko-KR" altLang="en-US" sz="1800" spc="0" dirty="0">
                <a:solidFill>
                  <a:schemeClr val="tx1"/>
                </a:solidFill>
              </a:rPr>
              <a:t>라 함</a:t>
            </a:r>
            <a:endParaRPr lang="en-US" altLang="ko-KR" sz="1800" spc="0" dirty="0">
              <a:solidFill>
                <a:schemeClr val="tx1"/>
              </a:solidFill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144</a:t>
            </a:r>
            <a:r>
              <a:rPr lang="ko-KR" altLang="en-US" sz="1800" spc="0" dirty="0">
                <a:solidFill>
                  <a:schemeClr val="tx1"/>
                </a:solidFill>
              </a:rPr>
              <a:t>는 핀의 개수를 말함</a:t>
            </a:r>
            <a:endParaRPr lang="en-US" altLang="ko-KR" sz="180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65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주요 특징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382112A3-207A-47A8-B11C-224134235872}"/>
              </a:ext>
            </a:extLst>
          </p:cNvPr>
          <p:cNvSpPr/>
          <p:nvPr/>
        </p:nvSpPr>
        <p:spPr bwMode="auto">
          <a:xfrm>
            <a:off x="547018" y="1554480"/>
            <a:ext cx="8346157" cy="573814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user LEDs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4A44F591-BE71-4DD9-8B9B-AAE3926F46AC}"/>
              </a:ext>
            </a:extLst>
          </p:cNvPr>
          <p:cNvSpPr txBox="1">
            <a:spLocks/>
          </p:cNvSpPr>
          <p:nvPr/>
        </p:nvSpPr>
        <p:spPr>
          <a:xfrm>
            <a:off x="718855" y="2252786"/>
            <a:ext cx="800248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3</a:t>
            </a:r>
            <a:r>
              <a:rPr lang="ko-KR" altLang="en-US" sz="1800" spc="0" dirty="0">
                <a:solidFill>
                  <a:schemeClr val="tx1"/>
                </a:solidFill>
              </a:rPr>
              <a:t>개의 사용자 </a:t>
            </a:r>
            <a:r>
              <a:rPr lang="en-US" altLang="ko-KR" sz="1800" spc="0" dirty="0">
                <a:solidFill>
                  <a:schemeClr val="tx1"/>
                </a:solidFill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3082016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주요 특징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382112A3-207A-47A8-B11C-224134235872}"/>
              </a:ext>
            </a:extLst>
          </p:cNvPr>
          <p:cNvSpPr/>
          <p:nvPr/>
        </p:nvSpPr>
        <p:spPr bwMode="auto">
          <a:xfrm>
            <a:off x="547018" y="1554480"/>
            <a:ext cx="8346157" cy="573814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user and reset push-buttons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4A44F591-BE71-4DD9-8B9B-AAE3926F46AC}"/>
              </a:ext>
            </a:extLst>
          </p:cNvPr>
          <p:cNvSpPr txBox="1">
            <a:spLocks/>
          </p:cNvSpPr>
          <p:nvPr/>
        </p:nvSpPr>
        <p:spPr>
          <a:xfrm>
            <a:off x="718855" y="2252786"/>
            <a:ext cx="8002481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2</a:t>
            </a:r>
            <a:r>
              <a:rPr lang="ko-KR" altLang="en-US" sz="1800" spc="0" dirty="0">
                <a:solidFill>
                  <a:schemeClr val="tx1"/>
                </a:solidFill>
              </a:rPr>
              <a:t>개의 사용자 </a:t>
            </a:r>
            <a:r>
              <a:rPr lang="ko-KR" altLang="en-US" sz="1800" spc="0" dirty="0" err="1">
                <a:solidFill>
                  <a:schemeClr val="tx1"/>
                </a:solidFill>
              </a:rPr>
              <a:t>푸시버튼과</a:t>
            </a:r>
            <a:r>
              <a:rPr lang="ko-KR" altLang="en-US" sz="1800" spc="0" dirty="0">
                <a:solidFill>
                  <a:schemeClr val="tx1"/>
                </a:solidFill>
              </a:rPr>
              <a:t> </a:t>
            </a:r>
            <a:r>
              <a:rPr lang="ko-KR" altLang="en-US" sz="1800" spc="0" dirty="0" err="1">
                <a:solidFill>
                  <a:schemeClr val="tx1"/>
                </a:solidFill>
              </a:rPr>
              <a:t>리셋버튼</a:t>
            </a:r>
            <a:endParaRPr lang="en-US" altLang="ko-KR" sz="1800" spc="0" dirty="0">
              <a:solidFill>
                <a:schemeClr val="tx1"/>
              </a:solidFill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800" spc="0" dirty="0" err="1">
                <a:solidFill>
                  <a:schemeClr val="tx1"/>
                </a:solidFill>
              </a:rPr>
              <a:t>리셋버튼은</a:t>
            </a:r>
            <a:r>
              <a:rPr lang="ko-KR" altLang="en-US" sz="1800" spc="0" dirty="0">
                <a:solidFill>
                  <a:schemeClr val="tx1"/>
                </a:solidFill>
              </a:rPr>
              <a:t> 누르면 </a:t>
            </a:r>
            <a:r>
              <a:rPr lang="en-US" altLang="ko-KR" sz="1800" spc="0" dirty="0">
                <a:solidFill>
                  <a:schemeClr val="tx1"/>
                </a:solidFill>
              </a:rPr>
              <a:t>MCU</a:t>
            </a:r>
            <a:r>
              <a:rPr lang="ko-KR" altLang="en-US" sz="1800" spc="0" dirty="0">
                <a:solidFill>
                  <a:schemeClr val="tx1"/>
                </a:solidFill>
              </a:rPr>
              <a:t>가 새로 시작함</a:t>
            </a:r>
            <a:endParaRPr lang="en-US" altLang="ko-KR" sz="180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95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Microelectronics logo에 대한 이미지 검색결과">
            <a:extLst>
              <a:ext uri="{FF2B5EF4-FFF2-40B4-BE49-F238E27FC236}">
                <a16:creationId xmlns:a16="http://schemas.microsoft.com/office/drawing/2014/main" id="{5C19B031-6663-4010-B4A0-793CE5244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947301"/>
            <a:ext cx="1421990" cy="104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A5CAA032-CDFD-4091-9C42-0BC90EBC47D4}"/>
              </a:ext>
            </a:extLst>
          </p:cNvPr>
          <p:cNvSpPr/>
          <p:nvPr/>
        </p:nvSpPr>
        <p:spPr bwMode="auto">
          <a:xfrm>
            <a:off x="817991" y="1188452"/>
            <a:ext cx="97277" cy="83859"/>
          </a:xfrm>
          <a:prstGeom prst="hexagon">
            <a:avLst/>
          </a:prstGeom>
          <a:solidFill>
            <a:srgbClr val="FFFFFF">
              <a:alpha val="50196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STM(STMicroelectronics)</a:t>
            </a:r>
            <a:r>
              <a:rPr lang="ko-KR" altLang="en-US" sz="2000" spc="0" dirty="0">
                <a:solidFill>
                  <a:schemeClr val="tx1"/>
                </a:solidFill>
              </a:rPr>
              <a:t>사의 </a:t>
            </a:r>
            <a:r>
              <a:rPr lang="en-US" altLang="ko-KR" sz="2000" spc="0" dirty="0">
                <a:solidFill>
                  <a:schemeClr val="tx1"/>
                </a:solidFill>
              </a:rPr>
              <a:t>ARM Cortex-M </a:t>
            </a:r>
            <a:r>
              <a:rPr lang="ko-KR" altLang="en-US" sz="2000" spc="0" dirty="0">
                <a:solidFill>
                  <a:schemeClr val="tx1"/>
                </a:solidFill>
              </a:rPr>
              <a:t>시리즈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0A74E8-B85D-4F6A-9F9E-131AC2B04AC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24B709C6-0F54-4A42-9A49-26A41D9AD5EF}"/>
              </a:ext>
            </a:extLst>
          </p:cNvPr>
          <p:cNvSpPr/>
          <p:nvPr/>
        </p:nvSpPr>
        <p:spPr bwMode="auto">
          <a:xfrm rot="5400000">
            <a:off x="4221239" y="-1553869"/>
            <a:ext cx="991799" cy="8354781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E48E1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468000" rtlCol="0" anchor="t"/>
          <a:lstStyle/>
          <a:p>
            <a:pPr marL="69850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ko-KR" altLang="en-US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종류의 반도체 칩을 생산하는 글로벌 기업</a:t>
            </a:r>
          </a:p>
        </p:txBody>
      </p:sp>
      <p:sp>
        <p:nvSpPr>
          <p:cNvPr id="15" name="순서도: 문서 14">
            <a:extLst>
              <a:ext uri="{FF2B5EF4-FFF2-40B4-BE49-F238E27FC236}">
                <a16:creationId xmlns:a16="http://schemas.microsoft.com/office/drawing/2014/main" id="{083B0778-5AC4-4A00-9ABC-5DEE9F925170}"/>
              </a:ext>
            </a:extLst>
          </p:cNvPr>
          <p:cNvSpPr/>
          <p:nvPr/>
        </p:nvSpPr>
        <p:spPr bwMode="auto">
          <a:xfrm>
            <a:off x="3125987" y="1751387"/>
            <a:ext cx="3182302" cy="787880"/>
          </a:xfrm>
          <a:prstGeom prst="flowChartDocument">
            <a:avLst/>
          </a:prstGeom>
          <a:solidFill>
            <a:srgbClr val="E48E1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t" anchorCtr="0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446D46-6FD1-495C-A7A8-6B2FB2B4FC21}"/>
              </a:ext>
            </a:extLst>
          </p:cNvPr>
          <p:cNvSpPr/>
          <p:nvPr/>
        </p:nvSpPr>
        <p:spPr>
          <a:xfrm>
            <a:off x="3240974" y="1595883"/>
            <a:ext cx="2952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4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(STMicroelectronics)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12AB1F-52ED-4D55-903E-24A6DB9D1C0F}"/>
              </a:ext>
            </a:extLst>
          </p:cNvPr>
          <p:cNvGrpSpPr/>
          <p:nvPr/>
        </p:nvGrpSpPr>
        <p:grpSpPr>
          <a:xfrm>
            <a:off x="2032539" y="3292475"/>
            <a:ext cx="5369199" cy="1008112"/>
            <a:chOff x="1861878" y="3292475"/>
            <a:chExt cx="5369199" cy="100811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434FEC-0A82-4D43-98C9-1FCE92126876}"/>
                </a:ext>
              </a:extLst>
            </p:cNvPr>
            <p:cNvGrpSpPr/>
            <p:nvPr/>
          </p:nvGrpSpPr>
          <p:grpSpPr>
            <a:xfrm>
              <a:off x="4687377" y="3292475"/>
              <a:ext cx="2543700" cy="1008112"/>
              <a:chOff x="4932039" y="3137146"/>
              <a:chExt cx="1795397" cy="136750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BA1BC04-1BA7-4AAE-9A9C-E8271400A24C}"/>
                  </a:ext>
                </a:extLst>
              </p:cNvPr>
              <p:cNvSpPr/>
              <p:nvPr/>
            </p:nvSpPr>
            <p:spPr bwMode="auto">
              <a:xfrm>
                <a:off x="4932040" y="3137147"/>
                <a:ext cx="1795396" cy="1367507"/>
              </a:xfrm>
              <a:prstGeom prst="rect">
                <a:avLst/>
              </a:prstGeom>
              <a:solidFill>
                <a:srgbClr val="EE70A3"/>
              </a:solidFill>
              <a:ln w="2540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3" eaLnBrk="0" latinLnBrk="1" hangingPunct="0">
                  <a:lnSpc>
                    <a:spcPct val="110000"/>
                  </a:lnSpc>
                  <a:buClr>
                    <a:srgbClr val="536FFF"/>
                  </a:buClr>
                </a:pPr>
                <a:endParaRPr lang="en-US" altLang="ko-KR" sz="20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순서도: 문서 17">
                <a:extLst>
                  <a:ext uri="{FF2B5EF4-FFF2-40B4-BE49-F238E27FC236}">
                    <a16:creationId xmlns:a16="http://schemas.microsoft.com/office/drawing/2014/main" id="{6D369748-44E2-4B06-954D-51F72F2F1C19}"/>
                  </a:ext>
                </a:extLst>
              </p:cNvPr>
              <p:cNvSpPr/>
              <p:nvPr/>
            </p:nvSpPr>
            <p:spPr bwMode="auto">
              <a:xfrm>
                <a:off x="4932039" y="3137146"/>
                <a:ext cx="1795397" cy="1018779"/>
              </a:xfrm>
              <a:prstGeom prst="flowChartDocument">
                <a:avLst/>
              </a:prstGeom>
              <a:solidFill>
                <a:srgbClr val="FFFFFF">
                  <a:alpha val="50000"/>
                </a:srgbClr>
              </a:solidFill>
              <a:ln w="28575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l"/>
                <a:endParaRPr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F5351E9-A071-4D06-A995-E3E92AEEAF7F}"/>
                  </a:ext>
                </a:extLst>
              </p:cNvPr>
              <p:cNvSpPr/>
              <p:nvPr/>
            </p:nvSpPr>
            <p:spPr>
              <a:xfrm>
                <a:off x="4956375" y="3365778"/>
                <a:ext cx="1746725" cy="923330"/>
              </a:xfrm>
              <a:prstGeom prst="rect">
                <a:avLst/>
              </a:prstGeom>
            </p:spPr>
            <p:txBody>
              <a:bodyPr wrap="none" anchor="ctr">
                <a:noAutofit/>
              </a:bodyPr>
              <a:lstStyle/>
              <a:p>
                <a:pPr marL="0" lvl="3" eaLnBrk="0" latinLnBrk="1" hangingPunct="0">
                  <a:buClr>
                    <a:srgbClr val="536FFF"/>
                  </a:buClr>
                </a:pP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Micro Processor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FF2EAA0-297A-4A39-8CD0-7E84819CECEA}"/>
                </a:ext>
              </a:extLst>
            </p:cNvPr>
            <p:cNvGrpSpPr/>
            <p:nvPr/>
          </p:nvGrpSpPr>
          <p:grpSpPr>
            <a:xfrm>
              <a:off x="1861878" y="3292475"/>
              <a:ext cx="2543700" cy="1008112"/>
              <a:chOff x="2627783" y="3137146"/>
              <a:chExt cx="1795397" cy="136750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55FBDC-4DA0-4DC6-8F80-D71F98D47429}"/>
                  </a:ext>
                </a:extLst>
              </p:cNvPr>
              <p:cNvSpPr/>
              <p:nvPr/>
            </p:nvSpPr>
            <p:spPr bwMode="auto">
              <a:xfrm>
                <a:off x="2627784" y="3137147"/>
                <a:ext cx="1795396" cy="1367507"/>
              </a:xfrm>
              <a:prstGeom prst="rect">
                <a:avLst/>
              </a:prstGeom>
              <a:solidFill>
                <a:srgbClr val="667CEC"/>
              </a:solidFill>
              <a:ln w="2540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3" eaLnBrk="0" latinLnBrk="1" hangingPunct="0">
                  <a:lnSpc>
                    <a:spcPct val="110000"/>
                  </a:lnSpc>
                  <a:buClr>
                    <a:srgbClr val="536FFF"/>
                  </a:buClr>
                </a:pPr>
                <a:endParaRPr lang="en-US" altLang="ko-KR" sz="20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순서도: 문서 21">
                <a:extLst>
                  <a:ext uri="{FF2B5EF4-FFF2-40B4-BE49-F238E27FC236}">
                    <a16:creationId xmlns:a16="http://schemas.microsoft.com/office/drawing/2014/main" id="{70454B87-90DF-4251-ADFC-4F6981CD7ECF}"/>
                  </a:ext>
                </a:extLst>
              </p:cNvPr>
              <p:cNvSpPr/>
              <p:nvPr/>
            </p:nvSpPr>
            <p:spPr bwMode="auto">
              <a:xfrm>
                <a:off x="2627783" y="3137146"/>
                <a:ext cx="1795397" cy="1018779"/>
              </a:xfrm>
              <a:prstGeom prst="flowChartDocument">
                <a:avLst/>
              </a:prstGeom>
              <a:solidFill>
                <a:srgbClr val="FFFFFF">
                  <a:alpha val="50000"/>
                </a:srgbClr>
              </a:solidFill>
              <a:ln w="28575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l"/>
                <a:endParaRPr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DBB56AA-8F17-445B-B864-03D0815CD41D}"/>
                  </a:ext>
                </a:extLst>
              </p:cNvPr>
              <p:cNvSpPr/>
              <p:nvPr/>
            </p:nvSpPr>
            <p:spPr>
              <a:xfrm>
                <a:off x="2635410" y="3556068"/>
                <a:ext cx="1785389" cy="54275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lvl="3" eaLnBrk="0" latinLnBrk="1" hangingPunct="0">
                  <a:buClr>
                    <a:srgbClr val="536FFF"/>
                  </a:buClr>
                </a:pPr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Micro Controller</a:t>
                </a:r>
                <a:endPara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233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주요 특징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382112A3-207A-47A8-B11C-224134235872}"/>
              </a:ext>
            </a:extLst>
          </p:cNvPr>
          <p:cNvSpPr/>
          <p:nvPr/>
        </p:nvSpPr>
        <p:spPr bwMode="auto">
          <a:xfrm>
            <a:off x="547018" y="1554480"/>
            <a:ext cx="8346157" cy="573814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32.768 kHz crystal oscillator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4A44F591-BE71-4DD9-8B9B-AAE3926F46AC}"/>
              </a:ext>
            </a:extLst>
          </p:cNvPr>
          <p:cNvSpPr txBox="1">
            <a:spLocks/>
          </p:cNvSpPr>
          <p:nvPr/>
        </p:nvSpPr>
        <p:spPr>
          <a:xfrm>
            <a:off x="718855" y="2252786"/>
            <a:ext cx="800248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32.768kHz </a:t>
            </a:r>
            <a:r>
              <a:rPr lang="ko-KR" altLang="en-US" sz="1800" spc="0" dirty="0">
                <a:solidFill>
                  <a:schemeClr val="tx1"/>
                </a:solidFill>
              </a:rPr>
              <a:t>속도의 크리스탈</a:t>
            </a:r>
          </a:p>
        </p:txBody>
      </p:sp>
    </p:spTree>
    <p:extLst>
      <p:ext uri="{BB962C8B-B14F-4D97-AF65-F5344CB8AC3E}">
        <p14:creationId xmlns:p14="http://schemas.microsoft.com/office/powerpoint/2010/main" val="239275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주요 특징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382112A3-207A-47A8-B11C-224134235872}"/>
              </a:ext>
            </a:extLst>
          </p:cNvPr>
          <p:cNvSpPr/>
          <p:nvPr/>
        </p:nvSpPr>
        <p:spPr bwMode="auto">
          <a:xfrm>
            <a:off x="547018" y="1554480"/>
            <a:ext cx="8346157" cy="573814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On-board ST-LINK debugger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4A44F591-BE71-4DD9-8B9B-AAE3926F46AC}"/>
              </a:ext>
            </a:extLst>
          </p:cNvPr>
          <p:cNvSpPr txBox="1">
            <a:spLocks/>
          </p:cNvSpPr>
          <p:nvPr/>
        </p:nvSpPr>
        <p:spPr>
          <a:xfrm>
            <a:off x="718855" y="2252786"/>
            <a:ext cx="800248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ST-Link</a:t>
            </a:r>
            <a:r>
              <a:rPr lang="ko-KR" altLang="en-US" sz="1800" spc="0" dirty="0">
                <a:solidFill>
                  <a:schemeClr val="tx1"/>
                </a:solidFill>
              </a:rPr>
              <a:t>라고 하는 </a:t>
            </a:r>
            <a:r>
              <a:rPr lang="ko-KR" altLang="en-US" sz="1800" spc="0" dirty="0" err="1">
                <a:solidFill>
                  <a:schemeClr val="tx1"/>
                </a:solidFill>
              </a:rPr>
              <a:t>디버거를</a:t>
            </a:r>
            <a:r>
              <a:rPr lang="ko-KR" altLang="en-US" sz="1800" spc="0" dirty="0">
                <a:solidFill>
                  <a:schemeClr val="tx1"/>
                </a:solidFill>
              </a:rPr>
              <a:t> 보드에 실장하고 있음</a:t>
            </a:r>
            <a:endParaRPr lang="en-US" altLang="ko-KR" sz="180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065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주요 특징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382112A3-207A-47A8-B11C-224134235872}"/>
              </a:ext>
            </a:extLst>
          </p:cNvPr>
          <p:cNvSpPr/>
          <p:nvPr/>
        </p:nvSpPr>
        <p:spPr bwMode="auto">
          <a:xfrm>
            <a:off x="547018" y="1554480"/>
            <a:ext cx="8346157" cy="573814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 compliant with IEEE-802.3-2002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4A44F591-BE71-4DD9-8B9B-AAE3926F46AC}"/>
              </a:ext>
            </a:extLst>
          </p:cNvPr>
          <p:cNvSpPr txBox="1">
            <a:spLocks/>
          </p:cNvSpPr>
          <p:nvPr/>
        </p:nvSpPr>
        <p:spPr>
          <a:xfrm>
            <a:off x="718855" y="2252786"/>
            <a:ext cx="800248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LAN</a:t>
            </a:r>
            <a:r>
              <a:rPr lang="ko-KR" altLang="en-US" sz="1800" spc="0" dirty="0">
                <a:solidFill>
                  <a:schemeClr val="tx1"/>
                </a:solidFill>
              </a:rPr>
              <a:t>을 연결할 수 있는 이더넷 포트</a:t>
            </a:r>
            <a:endParaRPr lang="en-US" altLang="ko-KR" sz="180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88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주요 특징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382112A3-207A-47A8-B11C-224134235872}"/>
              </a:ext>
            </a:extLst>
          </p:cNvPr>
          <p:cNvSpPr/>
          <p:nvPr/>
        </p:nvSpPr>
        <p:spPr bwMode="auto">
          <a:xfrm>
            <a:off x="547018" y="1554480"/>
            <a:ext cx="8346157" cy="573814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OTG full speed or device only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4A44F591-BE71-4DD9-8B9B-AAE3926F46AC}"/>
              </a:ext>
            </a:extLst>
          </p:cNvPr>
          <p:cNvSpPr txBox="1">
            <a:spLocks/>
          </p:cNvSpPr>
          <p:nvPr/>
        </p:nvSpPr>
        <p:spPr>
          <a:xfrm>
            <a:off x="718855" y="2252786"/>
            <a:ext cx="800248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USB OTG</a:t>
            </a:r>
            <a:r>
              <a:rPr lang="ko-KR" altLang="en-US" sz="1800" spc="0" dirty="0">
                <a:solidFill>
                  <a:schemeClr val="tx1"/>
                </a:solidFill>
              </a:rPr>
              <a:t>는 </a:t>
            </a:r>
            <a:r>
              <a:rPr lang="en-US" altLang="ko-KR" sz="1800" spc="0" dirty="0">
                <a:solidFill>
                  <a:schemeClr val="tx1"/>
                </a:solidFill>
              </a:rPr>
              <a:t>USB host</a:t>
            </a:r>
            <a:r>
              <a:rPr lang="ko-KR" altLang="en-US" sz="1800" spc="0" dirty="0">
                <a:solidFill>
                  <a:schemeClr val="tx1"/>
                </a:solidFill>
              </a:rPr>
              <a:t>와 </a:t>
            </a:r>
            <a:r>
              <a:rPr lang="en-US" altLang="ko-KR" sz="1800" spc="0" dirty="0">
                <a:solidFill>
                  <a:schemeClr val="tx1"/>
                </a:solidFill>
              </a:rPr>
              <a:t>device</a:t>
            </a:r>
            <a:r>
              <a:rPr lang="ko-KR" altLang="en-US" sz="1800" spc="0" dirty="0">
                <a:solidFill>
                  <a:schemeClr val="tx1"/>
                </a:solidFill>
              </a:rPr>
              <a:t>를 모두 사용할 수 있는 </a:t>
            </a:r>
            <a:r>
              <a:rPr lang="en-US" altLang="ko-KR" sz="1800" spc="0" dirty="0">
                <a:solidFill>
                  <a:schemeClr val="tx1"/>
                </a:solidFill>
              </a:rPr>
              <a:t>USB</a:t>
            </a:r>
            <a:r>
              <a:rPr lang="ko-KR" altLang="en-US" sz="1800" spc="0" dirty="0">
                <a:solidFill>
                  <a:schemeClr val="tx1"/>
                </a:solidFill>
              </a:rPr>
              <a:t>표준</a:t>
            </a:r>
            <a:endParaRPr lang="en-US" altLang="ko-KR" sz="180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084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주요 특징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382112A3-207A-47A8-B11C-224134235872}"/>
              </a:ext>
            </a:extLst>
          </p:cNvPr>
          <p:cNvSpPr/>
          <p:nvPr/>
        </p:nvSpPr>
        <p:spPr bwMode="auto">
          <a:xfrm>
            <a:off x="547018" y="1554480"/>
            <a:ext cx="8346157" cy="573814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 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4A44F591-BE71-4DD9-8B9B-AAE3926F46AC}"/>
              </a:ext>
            </a:extLst>
          </p:cNvPr>
          <p:cNvSpPr txBox="1">
            <a:spLocks/>
          </p:cNvSpPr>
          <p:nvPr/>
        </p:nvSpPr>
        <p:spPr>
          <a:xfrm>
            <a:off x="718855" y="2252786"/>
            <a:ext cx="800248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de-DE" altLang="ko-KR" sz="1800" spc="0" dirty="0">
                <a:solidFill>
                  <a:schemeClr val="tx1"/>
                </a:solidFill>
              </a:rPr>
              <a:t>USB Micro-AB, USB type-C, RJ45 Etherent</a:t>
            </a:r>
            <a:endParaRPr lang="en-US" altLang="ko-KR" sz="1800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941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58953FD-21B0-47DD-850B-58E93962B2CB}"/>
              </a:ext>
            </a:extLst>
          </p:cNvPr>
          <p:cNvSpPr/>
          <p:nvPr/>
        </p:nvSpPr>
        <p:spPr bwMode="auto">
          <a:xfrm>
            <a:off x="539752" y="1557338"/>
            <a:ext cx="3133088" cy="338804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41CC9E-7A2E-4E10-BE56-A244B4C5003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" y="1598400"/>
            <a:ext cx="3013200" cy="329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하드웨어 블록도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4" name="순서도: 문서 13">
            <a:extLst>
              <a:ext uri="{FF2B5EF4-FFF2-40B4-BE49-F238E27FC236}">
                <a16:creationId xmlns:a16="http://schemas.microsoft.com/office/drawing/2014/main" id="{9ACAB5F0-A0C1-4199-9E5B-582E26041582}"/>
              </a:ext>
            </a:extLst>
          </p:cNvPr>
          <p:cNvSpPr/>
          <p:nvPr/>
        </p:nvSpPr>
        <p:spPr bwMode="auto">
          <a:xfrm>
            <a:off x="629206" y="1639378"/>
            <a:ext cx="1105938" cy="321235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순서도: 문서 14">
            <a:extLst>
              <a:ext uri="{FF2B5EF4-FFF2-40B4-BE49-F238E27FC236}">
                <a16:creationId xmlns:a16="http://schemas.microsoft.com/office/drawing/2014/main" id="{50A90D6D-9F7F-4592-916B-52054A78BDB9}"/>
              </a:ext>
            </a:extLst>
          </p:cNvPr>
          <p:cNvSpPr/>
          <p:nvPr/>
        </p:nvSpPr>
        <p:spPr bwMode="auto">
          <a:xfrm>
            <a:off x="632691" y="4564705"/>
            <a:ext cx="1105938" cy="321235"/>
          </a:xfrm>
          <a:prstGeom prst="flowChartDocument">
            <a:avLst/>
          </a:prstGeom>
          <a:solidFill>
            <a:srgbClr val="FF970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E6CD2-D758-488E-A632-8F68D109FC96}"/>
              </a:ext>
            </a:extLst>
          </p:cNvPr>
          <p:cNvSpPr txBox="1"/>
          <p:nvPr/>
        </p:nvSpPr>
        <p:spPr bwMode="auto">
          <a:xfrm>
            <a:off x="3712655" y="4471183"/>
            <a:ext cx="525183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691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C3265-C67C-4688-836F-BCE85082C127}"/>
              </a:ext>
            </a:extLst>
          </p:cNvPr>
          <p:cNvSpPr/>
          <p:nvPr/>
        </p:nvSpPr>
        <p:spPr bwMode="auto">
          <a:xfrm>
            <a:off x="256704" y="195262"/>
            <a:ext cx="4364623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1019F3-F576-4018-A4D0-8589B05B3D5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244800"/>
            <a:ext cx="4269600" cy="4662000"/>
          </a:xfrm>
          <a:prstGeom prst="rect">
            <a:avLst/>
          </a:prstGeom>
        </p:spPr>
      </p:pic>
      <p:sp>
        <p:nvSpPr>
          <p:cNvPr id="7" name="순서도: 문서 6">
            <a:extLst>
              <a:ext uri="{FF2B5EF4-FFF2-40B4-BE49-F238E27FC236}">
                <a16:creationId xmlns:a16="http://schemas.microsoft.com/office/drawing/2014/main" id="{8FE51652-3A3E-4D75-8064-52353FA34108}"/>
              </a:ext>
            </a:extLst>
          </p:cNvPr>
          <p:cNvSpPr/>
          <p:nvPr/>
        </p:nvSpPr>
        <p:spPr bwMode="auto">
          <a:xfrm>
            <a:off x="340605" y="285214"/>
            <a:ext cx="1105938" cy="321235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순서도: 문서 7">
            <a:extLst>
              <a:ext uri="{FF2B5EF4-FFF2-40B4-BE49-F238E27FC236}">
                <a16:creationId xmlns:a16="http://schemas.microsoft.com/office/drawing/2014/main" id="{75E4EAFB-7C9B-4AE4-96E5-DD092C9E81E3}"/>
              </a:ext>
            </a:extLst>
          </p:cNvPr>
          <p:cNvSpPr/>
          <p:nvPr/>
        </p:nvSpPr>
        <p:spPr bwMode="auto">
          <a:xfrm>
            <a:off x="344090" y="4537051"/>
            <a:ext cx="1105938" cy="321235"/>
          </a:xfrm>
          <a:prstGeom prst="flowChartDocument">
            <a:avLst/>
          </a:prstGeom>
          <a:solidFill>
            <a:srgbClr val="FF970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126C24-B278-4D95-8DB8-F41A860BC77B}"/>
              </a:ext>
            </a:extLst>
          </p:cNvPr>
          <p:cNvSpPr/>
          <p:nvPr/>
        </p:nvSpPr>
        <p:spPr bwMode="auto">
          <a:xfrm rot="16200000">
            <a:off x="2279146" y="29776"/>
            <a:ext cx="321234" cy="446106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ko-KR" dirty="0">
                <a:solidFill>
                  <a:sysClr val="windowText" lastClr="000000"/>
                </a:solidFill>
              </a:rPr>
              <a:t>v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28CF7C58-F707-43FD-8CD8-7A20012E4913}"/>
              </a:ext>
            </a:extLst>
          </p:cNvPr>
          <p:cNvSpPr/>
          <p:nvPr/>
        </p:nvSpPr>
        <p:spPr bwMode="auto">
          <a:xfrm rot="5400000">
            <a:off x="6258048" y="431855"/>
            <a:ext cx="1173927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파트와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파트는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Cuttable PCB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 하여 부러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뜨려서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서로 분리해서 사용 가능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순서도: 문서 12">
            <a:extLst>
              <a:ext uri="{FF2B5EF4-FFF2-40B4-BE49-F238E27FC236}">
                <a16:creationId xmlns:a16="http://schemas.microsoft.com/office/drawing/2014/main" id="{B54418F5-73AE-4AE0-9711-D58252275E08}"/>
              </a:ext>
            </a:extLst>
          </p:cNvPr>
          <p:cNvSpPr/>
          <p:nvPr/>
        </p:nvSpPr>
        <p:spPr bwMode="auto">
          <a:xfrm>
            <a:off x="4787705" y="1901877"/>
            <a:ext cx="4112594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Cuttable PCB</a:t>
            </a:r>
          </a:p>
        </p:txBody>
      </p:sp>
    </p:spTree>
    <p:extLst>
      <p:ext uri="{BB962C8B-B14F-4D97-AF65-F5344CB8AC3E}">
        <p14:creationId xmlns:p14="http://schemas.microsoft.com/office/powerpoint/2010/main" val="420696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C3265-C67C-4688-836F-BCE85082C127}"/>
              </a:ext>
            </a:extLst>
          </p:cNvPr>
          <p:cNvSpPr/>
          <p:nvPr/>
        </p:nvSpPr>
        <p:spPr bwMode="auto">
          <a:xfrm>
            <a:off x="256704" y="195262"/>
            <a:ext cx="4364623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85B826-0C47-4B31-BBF0-E9F7E9456D1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244800"/>
            <a:ext cx="4269600" cy="4662000"/>
          </a:xfrm>
          <a:prstGeom prst="rect">
            <a:avLst/>
          </a:prstGeom>
        </p:spPr>
      </p:pic>
      <p:sp>
        <p:nvSpPr>
          <p:cNvPr id="7" name="순서도: 문서 6">
            <a:extLst>
              <a:ext uri="{FF2B5EF4-FFF2-40B4-BE49-F238E27FC236}">
                <a16:creationId xmlns:a16="http://schemas.microsoft.com/office/drawing/2014/main" id="{8FE51652-3A3E-4D75-8064-52353FA34108}"/>
              </a:ext>
            </a:extLst>
          </p:cNvPr>
          <p:cNvSpPr/>
          <p:nvPr/>
        </p:nvSpPr>
        <p:spPr bwMode="auto">
          <a:xfrm>
            <a:off x="340605" y="285214"/>
            <a:ext cx="1105938" cy="321235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순서도: 문서 7">
            <a:extLst>
              <a:ext uri="{FF2B5EF4-FFF2-40B4-BE49-F238E27FC236}">
                <a16:creationId xmlns:a16="http://schemas.microsoft.com/office/drawing/2014/main" id="{75E4EAFB-7C9B-4AE4-96E5-DD092C9E81E3}"/>
              </a:ext>
            </a:extLst>
          </p:cNvPr>
          <p:cNvSpPr/>
          <p:nvPr/>
        </p:nvSpPr>
        <p:spPr bwMode="auto">
          <a:xfrm>
            <a:off x="344090" y="4537051"/>
            <a:ext cx="1105938" cy="321235"/>
          </a:xfrm>
          <a:prstGeom prst="flowChartDocument">
            <a:avLst/>
          </a:prstGeom>
          <a:solidFill>
            <a:srgbClr val="FF970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28CF7C58-F707-43FD-8CD8-7A20012E4913}"/>
              </a:ext>
            </a:extLst>
          </p:cNvPr>
          <p:cNvSpPr/>
          <p:nvPr/>
        </p:nvSpPr>
        <p:spPr bwMode="auto">
          <a:xfrm rot="5400000">
            <a:off x="6137317" y="-577739"/>
            <a:ext cx="1415389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667CE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108000" bIns="252000" rtlCol="0" anchor="t"/>
          <a:lstStyle/>
          <a:p>
            <a:pPr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사에서 제공하는 툴로 펌웨어를 다운로드도 하고 디버깅도 할 수 있는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JTAG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장비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순서도: 문서 12">
            <a:extLst>
              <a:ext uri="{FF2B5EF4-FFF2-40B4-BE49-F238E27FC236}">
                <a16:creationId xmlns:a16="http://schemas.microsoft.com/office/drawing/2014/main" id="{B54418F5-73AE-4AE0-9711-D58252275E08}"/>
              </a:ext>
            </a:extLst>
          </p:cNvPr>
          <p:cNvSpPr/>
          <p:nvPr/>
        </p:nvSpPr>
        <p:spPr bwMode="auto">
          <a:xfrm>
            <a:off x="4787705" y="771550"/>
            <a:ext cx="4112594" cy="519051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31C03-E7D0-4374-8AFB-5DE255BD5F5E}"/>
              </a:ext>
            </a:extLst>
          </p:cNvPr>
          <p:cNvSpPr/>
          <p:nvPr/>
        </p:nvSpPr>
        <p:spPr bwMode="auto">
          <a:xfrm>
            <a:off x="5019288" y="1851670"/>
            <a:ext cx="953468" cy="252000"/>
          </a:xfrm>
          <a:prstGeom prst="rec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marL="0"/>
            <a:r>
              <a:rPr lang="en-US" altLang="ko-KR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JTAG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5612A6AA-09FC-4D0C-850B-CD9ACD0C00F5}"/>
              </a:ext>
            </a:extLst>
          </p:cNvPr>
          <p:cNvSpPr/>
          <p:nvPr/>
        </p:nvSpPr>
        <p:spPr>
          <a:xfrm>
            <a:off x="5148065" y="2333508"/>
            <a:ext cx="3767970" cy="1207235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tIns="72000" bIns="72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개발한 결과파일인 바이너리 파일 다운로드</a:t>
            </a:r>
            <a:endParaRPr lang="en-US" altLang="ko-KR" sz="1600" b="1" dirty="0">
              <a:solidFill>
                <a:srgbClr val="FF00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코드에 문제가 있을 때 문제를 해결할 수 있는 디버깅용으로 사용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7D7C2D-5D0A-459D-A6B8-E96A90A93294}"/>
              </a:ext>
            </a:extLst>
          </p:cNvPr>
          <p:cNvCxnSpPr>
            <a:cxnSpLocks/>
          </p:cNvCxnSpPr>
          <p:nvPr/>
        </p:nvCxnSpPr>
        <p:spPr>
          <a:xfrm>
            <a:off x="5148065" y="2110834"/>
            <a:ext cx="0" cy="1429909"/>
          </a:xfrm>
          <a:prstGeom prst="lin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29C16F-47DA-469A-8433-E7A43A5E3486}"/>
              </a:ext>
            </a:extLst>
          </p:cNvPr>
          <p:cNvSpPr/>
          <p:nvPr/>
        </p:nvSpPr>
        <p:spPr bwMode="auto">
          <a:xfrm rot="16200000">
            <a:off x="1411247" y="-920474"/>
            <a:ext cx="2046688" cy="432054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52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C3265-C67C-4688-836F-BCE85082C127}"/>
              </a:ext>
            </a:extLst>
          </p:cNvPr>
          <p:cNvSpPr/>
          <p:nvPr/>
        </p:nvSpPr>
        <p:spPr bwMode="auto">
          <a:xfrm>
            <a:off x="256704" y="195262"/>
            <a:ext cx="4364623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A0A5F8-90D1-40FD-AFA4-5FB311A2ED9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244800"/>
            <a:ext cx="4269600" cy="4662000"/>
          </a:xfrm>
          <a:prstGeom prst="rect">
            <a:avLst/>
          </a:prstGeom>
        </p:spPr>
      </p:pic>
      <p:sp>
        <p:nvSpPr>
          <p:cNvPr id="7" name="순서도: 문서 6">
            <a:extLst>
              <a:ext uri="{FF2B5EF4-FFF2-40B4-BE49-F238E27FC236}">
                <a16:creationId xmlns:a16="http://schemas.microsoft.com/office/drawing/2014/main" id="{8FE51652-3A3E-4D75-8064-52353FA34108}"/>
              </a:ext>
            </a:extLst>
          </p:cNvPr>
          <p:cNvSpPr/>
          <p:nvPr/>
        </p:nvSpPr>
        <p:spPr bwMode="auto">
          <a:xfrm>
            <a:off x="340605" y="285214"/>
            <a:ext cx="1105938" cy="321235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순서도: 문서 7">
            <a:extLst>
              <a:ext uri="{FF2B5EF4-FFF2-40B4-BE49-F238E27FC236}">
                <a16:creationId xmlns:a16="http://schemas.microsoft.com/office/drawing/2014/main" id="{75E4EAFB-7C9B-4AE4-96E5-DD092C9E81E3}"/>
              </a:ext>
            </a:extLst>
          </p:cNvPr>
          <p:cNvSpPr/>
          <p:nvPr/>
        </p:nvSpPr>
        <p:spPr bwMode="auto">
          <a:xfrm>
            <a:off x="344090" y="4537051"/>
            <a:ext cx="1105938" cy="321235"/>
          </a:xfrm>
          <a:prstGeom prst="flowChartDocument">
            <a:avLst/>
          </a:prstGeom>
          <a:solidFill>
            <a:srgbClr val="FF970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126C24-B278-4D95-8DB8-F41A860BC77B}"/>
              </a:ext>
            </a:extLst>
          </p:cNvPr>
          <p:cNvSpPr/>
          <p:nvPr/>
        </p:nvSpPr>
        <p:spPr bwMode="auto">
          <a:xfrm rot="16200000">
            <a:off x="1411247" y="-920474"/>
            <a:ext cx="2046688" cy="432054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6B0C47-0BD2-49B0-B0E1-2AC7F4778FF7}"/>
              </a:ext>
            </a:extLst>
          </p:cNvPr>
          <p:cNvSpPr/>
          <p:nvPr/>
        </p:nvSpPr>
        <p:spPr bwMode="auto">
          <a:xfrm rot="16200000">
            <a:off x="2169021" y="233070"/>
            <a:ext cx="531139" cy="74675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CC6B41ED-930E-40B7-961D-50947B2BE4BF}"/>
              </a:ext>
            </a:extLst>
          </p:cNvPr>
          <p:cNvSpPr/>
          <p:nvPr/>
        </p:nvSpPr>
        <p:spPr bwMode="auto">
          <a:xfrm rot="5400000">
            <a:off x="6050451" y="-999876"/>
            <a:ext cx="1589121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연결하여 보드 전원 인가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디버거로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가능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 MCU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UART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로도 연결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순서도: 문서 17">
            <a:extLst>
              <a:ext uri="{FF2B5EF4-FFF2-40B4-BE49-F238E27FC236}">
                <a16:creationId xmlns:a16="http://schemas.microsoft.com/office/drawing/2014/main" id="{9E0A8DE3-D86C-4A85-B7BD-29A8C6FE4039}"/>
              </a:ext>
            </a:extLst>
          </p:cNvPr>
          <p:cNvSpPr/>
          <p:nvPr/>
        </p:nvSpPr>
        <p:spPr bwMode="auto">
          <a:xfrm>
            <a:off x="4787705" y="262548"/>
            <a:ext cx="4112594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Micro-B USB connector</a:t>
            </a:r>
          </a:p>
        </p:txBody>
      </p:sp>
    </p:spTree>
    <p:extLst>
      <p:ext uri="{BB962C8B-B14F-4D97-AF65-F5344CB8AC3E}">
        <p14:creationId xmlns:p14="http://schemas.microsoft.com/office/powerpoint/2010/main" val="130867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C3265-C67C-4688-836F-BCE85082C127}"/>
              </a:ext>
            </a:extLst>
          </p:cNvPr>
          <p:cNvSpPr/>
          <p:nvPr/>
        </p:nvSpPr>
        <p:spPr bwMode="auto">
          <a:xfrm>
            <a:off x="256704" y="195262"/>
            <a:ext cx="4364623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1AED45-7F22-4112-991D-C287717248C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244800"/>
            <a:ext cx="4269600" cy="4662000"/>
          </a:xfrm>
          <a:prstGeom prst="rect">
            <a:avLst/>
          </a:prstGeom>
        </p:spPr>
      </p:pic>
      <p:sp>
        <p:nvSpPr>
          <p:cNvPr id="7" name="순서도: 문서 6">
            <a:extLst>
              <a:ext uri="{FF2B5EF4-FFF2-40B4-BE49-F238E27FC236}">
                <a16:creationId xmlns:a16="http://schemas.microsoft.com/office/drawing/2014/main" id="{8FE51652-3A3E-4D75-8064-52353FA34108}"/>
              </a:ext>
            </a:extLst>
          </p:cNvPr>
          <p:cNvSpPr/>
          <p:nvPr/>
        </p:nvSpPr>
        <p:spPr bwMode="auto">
          <a:xfrm>
            <a:off x="340605" y="285214"/>
            <a:ext cx="1105938" cy="321235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순서도: 문서 7">
            <a:extLst>
              <a:ext uri="{FF2B5EF4-FFF2-40B4-BE49-F238E27FC236}">
                <a16:creationId xmlns:a16="http://schemas.microsoft.com/office/drawing/2014/main" id="{75E4EAFB-7C9B-4AE4-96E5-DD092C9E81E3}"/>
              </a:ext>
            </a:extLst>
          </p:cNvPr>
          <p:cNvSpPr/>
          <p:nvPr/>
        </p:nvSpPr>
        <p:spPr bwMode="auto">
          <a:xfrm>
            <a:off x="344090" y="4478002"/>
            <a:ext cx="1105938" cy="321235"/>
          </a:xfrm>
          <a:prstGeom prst="flowChartDocument">
            <a:avLst/>
          </a:prstGeom>
          <a:solidFill>
            <a:srgbClr val="FF970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126C24-B278-4D95-8DB8-F41A860BC77B}"/>
              </a:ext>
            </a:extLst>
          </p:cNvPr>
          <p:cNvSpPr/>
          <p:nvPr/>
        </p:nvSpPr>
        <p:spPr bwMode="auto">
          <a:xfrm rot="16200000">
            <a:off x="1087046" y="1398985"/>
            <a:ext cx="2695089" cy="432054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CC6B41ED-930E-40B7-961D-50947B2BE4BF}"/>
              </a:ext>
            </a:extLst>
          </p:cNvPr>
          <p:cNvSpPr/>
          <p:nvPr/>
        </p:nvSpPr>
        <p:spPr bwMode="auto">
          <a:xfrm rot="5400000">
            <a:off x="6016921" y="1558881"/>
            <a:ext cx="1656182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97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 MCU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중심으로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B1/B2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Micro-AB USB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RJ45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이더넷 커넥터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Zio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커넥터와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 morpho </a:t>
            </a:r>
            <a:b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확장 헤더 등이 있음</a:t>
            </a:r>
          </a:p>
        </p:txBody>
      </p:sp>
      <p:sp>
        <p:nvSpPr>
          <p:cNvPr id="18" name="순서도: 문서 17">
            <a:extLst>
              <a:ext uri="{FF2B5EF4-FFF2-40B4-BE49-F238E27FC236}">
                <a16:creationId xmlns:a16="http://schemas.microsoft.com/office/drawing/2014/main" id="{9E0A8DE3-D86C-4A85-B7BD-29A8C6FE4039}"/>
              </a:ext>
            </a:extLst>
          </p:cNvPr>
          <p:cNvSpPr/>
          <p:nvPr/>
        </p:nvSpPr>
        <p:spPr bwMode="auto">
          <a:xfrm>
            <a:off x="4787705" y="2787774"/>
            <a:ext cx="4112594" cy="519051"/>
          </a:xfrm>
          <a:prstGeom prst="flowChartDocument">
            <a:avLst/>
          </a:prstGeom>
          <a:solidFill>
            <a:srgbClr val="FF970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part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6E1CAF5-A6AC-48E7-A10A-02EA42691BA5}"/>
              </a:ext>
            </a:extLst>
          </p:cNvPr>
          <p:cNvSpPr/>
          <p:nvPr/>
        </p:nvSpPr>
        <p:spPr bwMode="auto">
          <a:xfrm rot="16200000">
            <a:off x="1153492" y="2786985"/>
            <a:ext cx="313091" cy="48131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5139182-1077-44E4-B301-BC685B857E29}"/>
              </a:ext>
            </a:extLst>
          </p:cNvPr>
          <p:cNvSpPr/>
          <p:nvPr/>
        </p:nvSpPr>
        <p:spPr bwMode="auto">
          <a:xfrm rot="16200000">
            <a:off x="1150459" y="3317513"/>
            <a:ext cx="313091" cy="41148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073C5E-6341-4697-A5C9-52EC4D0DB1CD}"/>
              </a:ext>
            </a:extLst>
          </p:cNvPr>
          <p:cNvSpPr/>
          <p:nvPr/>
        </p:nvSpPr>
        <p:spPr bwMode="auto">
          <a:xfrm rot="16200000">
            <a:off x="3632938" y="2153573"/>
            <a:ext cx="313091" cy="51623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9996FD6-97C0-4816-9644-A6C4C962C576}"/>
              </a:ext>
            </a:extLst>
          </p:cNvPr>
          <p:cNvSpPr/>
          <p:nvPr/>
        </p:nvSpPr>
        <p:spPr bwMode="auto">
          <a:xfrm rot="16200000">
            <a:off x="3409243" y="2843992"/>
            <a:ext cx="300730" cy="37966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AE3C29A-938F-4831-86A5-01FEC3BD2EE2}"/>
              </a:ext>
            </a:extLst>
          </p:cNvPr>
          <p:cNvSpPr/>
          <p:nvPr/>
        </p:nvSpPr>
        <p:spPr bwMode="auto">
          <a:xfrm rot="16200000">
            <a:off x="1849673" y="3642636"/>
            <a:ext cx="506556" cy="761634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457830E-94F5-4ECB-B005-0D1D460545CF}"/>
              </a:ext>
            </a:extLst>
          </p:cNvPr>
          <p:cNvSpPr/>
          <p:nvPr/>
        </p:nvSpPr>
        <p:spPr bwMode="auto">
          <a:xfrm rot="16200000">
            <a:off x="2638700" y="3639577"/>
            <a:ext cx="512677" cy="761634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D61D4-664D-4DC9-B968-4C03E7A9103D}"/>
              </a:ext>
            </a:extLst>
          </p:cNvPr>
          <p:cNvSpPr/>
          <p:nvPr/>
        </p:nvSpPr>
        <p:spPr bwMode="auto">
          <a:xfrm rot="16200000">
            <a:off x="3349078" y="3120454"/>
            <a:ext cx="1191234" cy="21602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E498239-155B-4ABA-9CB9-2A9BC5621551}"/>
              </a:ext>
            </a:extLst>
          </p:cNvPr>
          <p:cNvSpPr/>
          <p:nvPr/>
        </p:nvSpPr>
        <p:spPr bwMode="auto">
          <a:xfrm rot="16200000">
            <a:off x="3277573" y="3365552"/>
            <a:ext cx="1940785" cy="216025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D85AD8-7DB4-4A8F-8E09-EE1A4D635D48}"/>
              </a:ext>
            </a:extLst>
          </p:cNvPr>
          <p:cNvSpPr/>
          <p:nvPr/>
        </p:nvSpPr>
        <p:spPr bwMode="auto">
          <a:xfrm rot="16200000">
            <a:off x="331750" y="3160066"/>
            <a:ext cx="1191234" cy="19256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B89A0C1-A67A-462E-AFE1-6AA11E38EE0F}"/>
              </a:ext>
            </a:extLst>
          </p:cNvPr>
          <p:cNvSpPr/>
          <p:nvPr/>
        </p:nvSpPr>
        <p:spPr bwMode="auto">
          <a:xfrm rot="16200000">
            <a:off x="-335870" y="3364251"/>
            <a:ext cx="1940785" cy="2186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26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A5CAA032-CDFD-4091-9C42-0BC90EBC47D4}"/>
              </a:ext>
            </a:extLst>
          </p:cNvPr>
          <p:cNvSpPr/>
          <p:nvPr/>
        </p:nvSpPr>
        <p:spPr bwMode="auto">
          <a:xfrm>
            <a:off x="817991" y="1188452"/>
            <a:ext cx="97277" cy="83859"/>
          </a:xfrm>
          <a:prstGeom prst="hexagon">
            <a:avLst/>
          </a:prstGeom>
          <a:solidFill>
            <a:srgbClr val="FFFFFF">
              <a:alpha val="50196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STM(STMicroelectronics)</a:t>
            </a:r>
            <a:r>
              <a:rPr lang="ko-KR" altLang="en-US" sz="2000" spc="0" dirty="0">
                <a:solidFill>
                  <a:schemeClr val="tx1"/>
                </a:solidFill>
              </a:rPr>
              <a:t>사의 </a:t>
            </a:r>
            <a:r>
              <a:rPr lang="en-US" altLang="ko-KR" sz="2000" spc="0" dirty="0">
                <a:solidFill>
                  <a:schemeClr val="tx1"/>
                </a:solidFill>
              </a:rPr>
              <a:t>ARM Cortex-M </a:t>
            </a:r>
            <a:r>
              <a:rPr lang="ko-KR" altLang="en-US" sz="2000" spc="0" dirty="0">
                <a:solidFill>
                  <a:schemeClr val="tx1"/>
                </a:solidFill>
              </a:rPr>
              <a:t>시리즈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0A74E8-B85D-4F6A-9F9E-131AC2B04A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671003B1-0230-47AC-9D0B-FC04D063B640}"/>
              </a:ext>
            </a:extLst>
          </p:cNvPr>
          <p:cNvSpPr/>
          <p:nvPr/>
        </p:nvSpPr>
        <p:spPr bwMode="auto">
          <a:xfrm rot="5400000">
            <a:off x="4007259" y="-1307407"/>
            <a:ext cx="1419757" cy="8354781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EE70A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468000" rtlCol="0" anchor="t"/>
          <a:lstStyle/>
          <a:p>
            <a:pPr marL="69850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endParaRPr lang="en-US" altLang="ko-KR" sz="1800" b="1" dirty="0">
              <a:solidFill>
                <a:srgbClr val="E48E1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순서도: 문서 24">
            <a:extLst>
              <a:ext uri="{FF2B5EF4-FFF2-40B4-BE49-F238E27FC236}">
                <a16:creationId xmlns:a16="http://schemas.microsoft.com/office/drawing/2014/main" id="{8DA75171-58E8-4A7E-A832-19E979F0273E}"/>
              </a:ext>
            </a:extLst>
          </p:cNvPr>
          <p:cNvSpPr/>
          <p:nvPr/>
        </p:nvSpPr>
        <p:spPr bwMode="auto">
          <a:xfrm>
            <a:off x="3125986" y="1783870"/>
            <a:ext cx="3182302" cy="787880"/>
          </a:xfrm>
          <a:prstGeom prst="flowChartDocument">
            <a:avLst/>
          </a:prstGeom>
          <a:solidFill>
            <a:srgbClr val="EE70A3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시리즈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585767-AB56-4772-BC16-EEB237A667D7}"/>
              </a:ext>
            </a:extLst>
          </p:cNvPr>
          <p:cNvSpPr/>
          <p:nvPr/>
        </p:nvSpPr>
        <p:spPr>
          <a:xfrm>
            <a:off x="1360254" y="2661533"/>
            <a:ext cx="6713766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73050" indent="-273050" algn="l" defTabSz="914126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32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비트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8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ARM Cortex-M</a:t>
            </a:r>
            <a:r>
              <a:rPr lang="ko-KR" altLang="en-US" sz="18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</a:t>
            </a:r>
            <a:r>
              <a:rPr lang="en-US" altLang="ko-KR" sz="18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8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구성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제품군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73050" indent="-273050" algn="l" defTabSz="914126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성능이 뛰어나고 </a:t>
            </a:r>
            <a:r>
              <a:rPr lang="ko-KR" altLang="en-US" sz="18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가격이 저렴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세계적으로 널리 사용되고 있음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모서리가 둥근 직사각형 12">
            <a:extLst>
              <a:ext uri="{FF2B5EF4-FFF2-40B4-BE49-F238E27FC236}">
                <a16:creationId xmlns:a16="http://schemas.microsoft.com/office/drawing/2014/main" id="{1B822699-4C25-4479-8C05-E1D0EDC2387B}"/>
              </a:ext>
            </a:extLst>
          </p:cNvPr>
          <p:cNvSpPr/>
          <p:nvPr/>
        </p:nvSpPr>
        <p:spPr bwMode="auto">
          <a:xfrm>
            <a:off x="817990" y="3791136"/>
            <a:ext cx="8075129" cy="729746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13">
            <a:extLst>
              <a:ext uri="{FF2B5EF4-FFF2-40B4-BE49-F238E27FC236}">
                <a16:creationId xmlns:a16="http://schemas.microsoft.com/office/drawing/2014/main" id="{649A5A38-908E-4796-8F76-83CF1D493FA3}"/>
              </a:ext>
            </a:extLst>
          </p:cNvPr>
          <p:cNvSpPr/>
          <p:nvPr/>
        </p:nvSpPr>
        <p:spPr bwMode="auto">
          <a:xfrm>
            <a:off x="547019" y="3886009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724E1B-85DE-40D9-B0CA-F2401C6CE2B3}"/>
              </a:ext>
            </a:extLst>
          </p:cNvPr>
          <p:cNvSpPr/>
          <p:nvPr/>
        </p:nvSpPr>
        <p:spPr>
          <a:xfrm>
            <a:off x="817990" y="3986732"/>
            <a:ext cx="80751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20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 MCU</a:t>
            </a:r>
            <a:endParaRPr lang="ko-KR" altLang="en-US" sz="2000" b="1" dirty="0">
              <a:solidFill>
                <a:srgbClr val="FF00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326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C3265-C67C-4688-836F-BCE85082C127}"/>
              </a:ext>
            </a:extLst>
          </p:cNvPr>
          <p:cNvSpPr/>
          <p:nvPr/>
        </p:nvSpPr>
        <p:spPr bwMode="auto">
          <a:xfrm>
            <a:off x="256704" y="195262"/>
            <a:ext cx="4364623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737AC8-4434-4D11-99FD-22457F3A82D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244800"/>
            <a:ext cx="4269600" cy="4662000"/>
          </a:xfrm>
          <a:prstGeom prst="rect">
            <a:avLst/>
          </a:prstGeom>
        </p:spPr>
      </p:pic>
      <p:sp>
        <p:nvSpPr>
          <p:cNvPr id="7" name="순서도: 문서 6">
            <a:extLst>
              <a:ext uri="{FF2B5EF4-FFF2-40B4-BE49-F238E27FC236}">
                <a16:creationId xmlns:a16="http://schemas.microsoft.com/office/drawing/2014/main" id="{8FE51652-3A3E-4D75-8064-52353FA34108}"/>
              </a:ext>
            </a:extLst>
          </p:cNvPr>
          <p:cNvSpPr/>
          <p:nvPr/>
        </p:nvSpPr>
        <p:spPr bwMode="auto">
          <a:xfrm>
            <a:off x="340605" y="285214"/>
            <a:ext cx="1105938" cy="321235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순서도: 문서 7">
            <a:extLst>
              <a:ext uri="{FF2B5EF4-FFF2-40B4-BE49-F238E27FC236}">
                <a16:creationId xmlns:a16="http://schemas.microsoft.com/office/drawing/2014/main" id="{75E4EAFB-7C9B-4AE4-96E5-DD092C9E81E3}"/>
              </a:ext>
            </a:extLst>
          </p:cNvPr>
          <p:cNvSpPr/>
          <p:nvPr/>
        </p:nvSpPr>
        <p:spPr bwMode="auto">
          <a:xfrm>
            <a:off x="344090" y="4537051"/>
            <a:ext cx="1105938" cy="321235"/>
          </a:xfrm>
          <a:prstGeom prst="flowChartDocument">
            <a:avLst/>
          </a:prstGeom>
          <a:solidFill>
            <a:srgbClr val="FF970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126C24-B278-4D95-8DB8-F41A860BC77B}"/>
              </a:ext>
            </a:extLst>
          </p:cNvPr>
          <p:cNvSpPr/>
          <p:nvPr/>
        </p:nvSpPr>
        <p:spPr bwMode="auto">
          <a:xfrm rot="16200000">
            <a:off x="1095683" y="1422382"/>
            <a:ext cx="2659380" cy="429325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D61D4-664D-4DC9-B968-4C03E7A9103D}"/>
              </a:ext>
            </a:extLst>
          </p:cNvPr>
          <p:cNvSpPr/>
          <p:nvPr/>
        </p:nvSpPr>
        <p:spPr bwMode="auto">
          <a:xfrm rot="16200000">
            <a:off x="3340861" y="3131363"/>
            <a:ext cx="1191234" cy="21602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D85AD8-7DB4-4A8F-8E09-EE1A4D635D48}"/>
              </a:ext>
            </a:extLst>
          </p:cNvPr>
          <p:cNvSpPr/>
          <p:nvPr/>
        </p:nvSpPr>
        <p:spPr bwMode="auto">
          <a:xfrm rot="16200000">
            <a:off x="339980" y="3131363"/>
            <a:ext cx="1191234" cy="216024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97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EE89C78E-F17C-474C-8766-CBCD578BF288}"/>
              </a:ext>
            </a:extLst>
          </p:cNvPr>
          <p:cNvSpPr/>
          <p:nvPr/>
        </p:nvSpPr>
        <p:spPr bwMode="auto">
          <a:xfrm rot="5400000">
            <a:off x="5978237" y="1381541"/>
            <a:ext cx="1733549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97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사에서 정의한 핀 배열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우노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보드의 커넥터와 호환되어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아두이노에서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사용하는 디바이스들을 연결하여 사용 가능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순서도: 문서 26">
            <a:extLst>
              <a:ext uri="{FF2B5EF4-FFF2-40B4-BE49-F238E27FC236}">
                <a16:creationId xmlns:a16="http://schemas.microsoft.com/office/drawing/2014/main" id="{C8AA43CD-99BE-4E45-92A4-2626DEC79B62}"/>
              </a:ext>
            </a:extLst>
          </p:cNvPr>
          <p:cNvSpPr/>
          <p:nvPr/>
        </p:nvSpPr>
        <p:spPr bwMode="auto">
          <a:xfrm>
            <a:off x="4787705" y="2571750"/>
            <a:ext cx="4112594" cy="519051"/>
          </a:xfrm>
          <a:prstGeom prst="flowChartDocument">
            <a:avLst/>
          </a:prstGeom>
          <a:solidFill>
            <a:srgbClr val="FF970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Zio Connector</a:t>
            </a:r>
          </a:p>
        </p:txBody>
      </p:sp>
    </p:spTree>
    <p:extLst>
      <p:ext uri="{BB962C8B-B14F-4D97-AF65-F5344CB8AC3E}">
        <p14:creationId xmlns:p14="http://schemas.microsoft.com/office/powerpoint/2010/main" val="3137252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58953FD-21B0-47DD-850B-58E93962B2CB}"/>
              </a:ext>
            </a:extLst>
          </p:cNvPr>
          <p:cNvSpPr/>
          <p:nvPr/>
        </p:nvSpPr>
        <p:spPr bwMode="auto">
          <a:xfrm>
            <a:off x="539752" y="1557338"/>
            <a:ext cx="3240160" cy="3388042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48701D-88D5-4858-980D-8A7101536F8A}"/>
              </a:ext>
            </a:extLst>
          </p:cNvPr>
          <p:cNvSpPr/>
          <p:nvPr/>
        </p:nvSpPr>
        <p:spPr bwMode="auto">
          <a:xfrm>
            <a:off x="593999" y="1598400"/>
            <a:ext cx="3118655" cy="32976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그림 4" descr="앉아있는, 테이블, 컴퓨터, 화면이(가) 표시된 사진&#10;&#10;자동 생성된 설명">
            <a:extLst>
              <a:ext uri="{FF2B5EF4-FFF2-40B4-BE49-F238E27FC236}">
                <a16:creationId xmlns:a16="http://schemas.microsoft.com/office/drawing/2014/main" id="{56FEE7DD-99C3-4945-A6E7-046E23031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9" y="1557338"/>
            <a:ext cx="3146653" cy="329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</a:t>
            </a:r>
            <a:r>
              <a:rPr lang="ko-KR" altLang="en-US" sz="2000" spc="0" dirty="0">
                <a:solidFill>
                  <a:schemeClr val="tx1"/>
                </a:solidFill>
              </a:rPr>
              <a:t> 보드 주요 부품들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30916E-0069-4218-9126-41523190419B}"/>
              </a:ext>
            </a:extLst>
          </p:cNvPr>
          <p:cNvSpPr txBox="1"/>
          <p:nvPr/>
        </p:nvSpPr>
        <p:spPr bwMode="auto">
          <a:xfrm>
            <a:off x="3789326" y="4622288"/>
            <a:ext cx="525183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922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C3265-C67C-4688-836F-BCE85082C127}"/>
              </a:ext>
            </a:extLst>
          </p:cNvPr>
          <p:cNvSpPr/>
          <p:nvPr/>
        </p:nvSpPr>
        <p:spPr bwMode="auto">
          <a:xfrm>
            <a:off x="256705" y="195262"/>
            <a:ext cx="4122253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1A79A0-B44E-4B57-B61E-2D29DE275810}"/>
              </a:ext>
            </a:extLst>
          </p:cNvPr>
          <p:cNvSpPr/>
          <p:nvPr/>
        </p:nvSpPr>
        <p:spPr bwMode="auto">
          <a:xfrm>
            <a:off x="328847" y="240750"/>
            <a:ext cx="3977968" cy="4662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F31A2B58-E84B-4049-86BA-4AF2FB749E12}"/>
              </a:ext>
            </a:extLst>
          </p:cNvPr>
          <p:cNvSpPr/>
          <p:nvPr/>
        </p:nvSpPr>
        <p:spPr bwMode="auto">
          <a:xfrm rot="5400000">
            <a:off x="5998145" y="184592"/>
            <a:ext cx="1262323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667CE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IC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부품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번이라는 의미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회로도의 내용과 일치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B780287B-EA32-43A7-9798-92BD09F7D81E}"/>
              </a:ext>
            </a:extLst>
          </p:cNvPr>
          <p:cNvSpPr/>
          <p:nvPr/>
        </p:nvSpPr>
        <p:spPr bwMode="auto">
          <a:xfrm>
            <a:off x="4572000" y="1610413"/>
            <a:ext cx="4112594" cy="519051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U8 STM32 Microcontroller</a:t>
            </a:r>
          </a:p>
        </p:txBody>
      </p:sp>
      <p:pic>
        <p:nvPicPr>
          <p:cNvPr id="5" name="그림 4" descr="앉아있는, 테이블, 컴퓨터, 화면이(가) 표시된 사진&#10;&#10;자동 생성된 설명">
            <a:extLst>
              <a:ext uri="{FF2B5EF4-FFF2-40B4-BE49-F238E27FC236}">
                <a16:creationId xmlns:a16="http://schemas.microsoft.com/office/drawing/2014/main" id="{FA8E3F8D-1DBC-40B9-8688-2962CA883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9" y="402225"/>
            <a:ext cx="4122253" cy="4320000"/>
          </a:xfrm>
          <a:prstGeom prst="rect">
            <a:avLst/>
          </a:prstGeom>
        </p:spPr>
      </p:pic>
      <p:sp>
        <p:nvSpPr>
          <p:cNvPr id="7" name="순서도: 문서 6">
            <a:extLst>
              <a:ext uri="{FF2B5EF4-FFF2-40B4-BE49-F238E27FC236}">
                <a16:creationId xmlns:a16="http://schemas.microsoft.com/office/drawing/2014/main" id="{8FE51652-3A3E-4D75-8064-52353FA34108}"/>
              </a:ext>
            </a:extLst>
          </p:cNvPr>
          <p:cNvSpPr/>
          <p:nvPr/>
        </p:nvSpPr>
        <p:spPr bwMode="auto">
          <a:xfrm>
            <a:off x="340605" y="285214"/>
            <a:ext cx="1105938" cy="321235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 Part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455401-C22E-4D56-9A74-90E2B6542C21}"/>
              </a:ext>
            </a:extLst>
          </p:cNvPr>
          <p:cNvSpPr/>
          <p:nvPr/>
        </p:nvSpPr>
        <p:spPr bwMode="auto">
          <a:xfrm rot="16200000">
            <a:off x="1698346" y="2090950"/>
            <a:ext cx="778758" cy="78482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A4425221-DC84-4507-8C8D-A9C65C98AC6F}"/>
              </a:ext>
            </a:extLst>
          </p:cNvPr>
          <p:cNvSpPr/>
          <p:nvPr/>
        </p:nvSpPr>
        <p:spPr>
          <a:xfrm rot="16200000" flipH="1">
            <a:off x="1794944" y="787179"/>
            <a:ext cx="585562" cy="1944220"/>
          </a:xfrm>
          <a:prstGeom prst="homePlate">
            <a:avLst/>
          </a:prstGeom>
          <a:solidFill>
            <a:srgbClr val="667CEC"/>
          </a:solidFill>
          <a:ln>
            <a:noFill/>
          </a:ln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020A96-013B-44B5-9E92-D939E73F6926}"/>
              </a:ext>
            </a:extLst>
          </p:cNvPr>
          <p:cNvSpPr/>
          <p:nvPr/>
        </p:nvSpPr>
        <p:spPr>
          <a:xfrm>
            <a:off x="1067254" y="1446491"/>
            <a:ext cx="2040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 MCU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70FFC84-72CA-44EC-94F7-4B8993D7C04B}"/>
              </a:ext>
            </a:extLst>
          </p:cNvPr>
          <p:cNvSpPr/>
          <p:nvPr/>
        </p:nvSpPr>
        <p:spPr bwMode="auto">
          <a:xfrm rot="16200000">
            <a:off x="1887065" y="2191070"/>
            <a:ext cx="393025" cy="656365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6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F31A2B58-E84B-4049-86BA-4AF2FB749E12}"/>
              </a:ext>
            </a:extLst>
          </p:cNvPr>
          <p:cNvSpPr/>
          <p:nvPr/>
        </p:nvSpPr>
        <p:spPr bwMode="auto">
          <a:xfrm rot="5400000">
            <a:off x="5716592" y="466146"/>
            <a:ext cx="1825429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667CE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 양 옆으로 길게 배치된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 홈들이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CN11, CN12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 Morph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 헤더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사에서 정의한 핀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보드의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 morph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 헤더와 호환됨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B780287B-EA32-43A7-9798-92BD09F7D81E}"/>
              </a:ext>
            </a:extLst>
          </p:cNvPr>
          <p:cNvSpPr/>
          <p:nvPr/>
        </p:nvSpPr>
        <p:spPr bwMode="auto">
          <a:xfrm>
            <a:off x="4572000" y="1610413"/>
            <a:ext cx="4112594" cy="519051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Zio Connector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0DBC72-6B0A-45AD-BB04-BCD7ACE37F6C}"/>
              </a:ext>
            </a:extLst>
          </p:cNvPr>
          <p:cNvSpPr/>
          <p:nvPr/>
        </p:nvSpPr>
        <p:spPr bwMode="auto">
          <a:xfrm>
            <a:off x="256705" y="195262"/>
            <a:ext cx="4122253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5CE6C-7D06-487C-B4D3-78B5870D0087}"/>
              </a:ext>
            </a:extLst>
          </p:cNvPr>
          <p:cNvSpPr/>
          <p:nvPr/>
        </p:nvSpPr>
        <p:spPr bwMode="auto">
          <a:xfrm>
            <a:off x="328847" y="240750"/>
            <a:ext cx="3977968" cy="46620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그림 12" descr="앉아있는, 테이블, 컴퓨터, 화면이(가) 표시된 사진&#10;&#10;자동 생성된 설명">
            <a:extLst>
              <a:ext uri="{FF2B5EF4-FFF2-40B4-BE49-F238E27FC236}">
                <a16:creationId xmlns:a16="http://schemas.microsoft.com/office/drawing/2014/main" id="{D4F55F3A-18FB-454D-A1BA-B873C5DA6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9" y="402225"/>
            <a:ext cx="4122253" cy="4320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F326D1-4CF1-4760-9B4B-BA269DF90093}"/>
              </a:ext>
            </a:extLst>
          </p:cNvPr>
          <p:cNvSpPr/>
          <p:nvPr/>
        </p:nvSpPr>
        <p:spPr>
          <a:xfrm>
            <a:off x="1067254" y="1446491"/>
            <a:ext cx="2040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 MCU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D455401-C22E-4D56-9A74-90E2B6542C21}"/>
              </a:ext>
            </a:extLst>
          </p:cNvPr>
          <p:cNvSpPr/>
          <p:nvPr/>
        </p:nvSpPr>
        <p:spPr bwMode="auto">
          <a:xfrm rot="16200000">
            <a:off x="608889" y="2636137"/>
            <a:ext cx="1728192" cy="30327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8AE2097-3093-49CC-B6AE-BB3DBEB57DD7}"/>
              </a:ext>
            </a:extLst>
          </p:cNvPr>
          <p:cNvSpPr/>
          <p:nvPr/>
        </p:nvSpPr>
        <p:spPr bwMode="auto">
          <a:xfrm rot="16200000">
            <a:off x="1685504" y="2493565"/>
            <a:ext cx="2041456" cy="27515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11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C3265-C67C-4688-836F-BCE85082C127}"/>
              </a:ext>
            </a:extLst>
          </p:cNvPr>
          <p:cNvSpPr/>
          <p:nvPr/>
        </p:nvSpPr>
        <p:spPr bwMode="auto">
          <a:xfrm>
            <a:off x="256705" y="195262"/>
            <a:ext cx="8636470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3B17F-0C2B-4AC4-80F0-3F5A4BF67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" r="931" b="5315"/>
          <a:stretch/>
        </p:blipFill>
        <p:spPr>
          <a:xfrm>
            <a:off x="323528" y="267494"/>
            <a:ext cx="8496944" cy="4680743"/>
          </a:xfrm>
          <a:prstGeom prst="rect">
            <a:avLst/>
          </a:prstGeom>
        </p:spPr>
      </p:pic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F31A2B58-E84B-4049-86BA-4AF2FB749E12}"/>
              </a:ext>
            </a:extLst>
          </p:cNvPr>
          <p:cNvSpPr/>
          <p:nvPr/>
        </p:nvSpPr>
        <p:spPr bwMode="auto">
          <a:xfrm rot="5400000">
            <a:off x="4571503" y="459822"/>
            <a:ext cx="947256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667CE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전원과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디버거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dm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사용됨</a:t>
            </a: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B780287B-EA32-43A7-9798-92BD09F7D81E}"/>
              </a:ext>
            </a:extLst>
          </p:cNvPr>
          <p:cNvSpPr/>
          <p:nvPr/>
        </p:nvSpPr>
        <p:spPr bwMode="auto">
          <a:xfrm>
            <a:off x="2987824" y="2043174"/>
            <a:ext cx="4112594" cy="519051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CN1 ST-LINK Micro-B USB connector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8AE2097-3093-49CC-B6AE-BB3DBEB57DD7}"/>
              </a:ext>
            </a:extLst>
          </p:cNvPr>
          <p:cNvSpPr/>
          <p:nvPr/>
        </p:nvSpPr>
        <p:spPr bwMode="auto">
          <a:xfrm rot="16200000">
            <a:off x="4695316" y="1344630"/>
            <a:ext cx="474087" cy="576065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76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5E1FB49-A43A-45D6-B65D-08365AE324AE}"/>
              </a:ext>
            </a:extLst>
          </p:cNvPr>
          <p:cNvSpPr/>
          <p:nvPr/>
        </p:nvSpPr>
        <p:spPr bwMode="auto">
          <a:xfrm>
            <a:off x="256705" y="195262"/>
            <a:ext cx="8636470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E1A52F-68E1-48BC-B59D-D2C89BA0C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" r="931" b="5315"/>
          <a:stretch/>
        </p:blipFill>
        <p:spPr>
          <a:xfrm>
            <a:off x="323528" y="267494"/>
            <a:ext cx="8496944" cy="4680743"/>
          </a:xfrm>
          <a:prstGeom prst="rect">
            <a:avLst/>
          </a:prstGeom>
        </p:spPr>
      </p:pic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F31A2B58-E84B-4049-86BA-4AF2FB749E12}"/>
              </a:ext>
            </a:extLst>
          </p:cNvPr>
          <p:cNvSpPr/>
          <p:nvPr/>
        </p:nvSpPr>
        <p:spPr bwMode="auto">
          <a:xfrm rot="5400000">
            <a:off x="3779415" y="2068518"/>
            <a:ext cx="947256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667CE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범용으로 사용 가능</a:t>
            </a: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B780287B-EA32-43A7-9798-92BD09F7D81E}"/>
              </a:ext>
            </a:extLst>
          </p:cNvPr>
          <p:cNvSpPr/>
          <p:nvPr/>
        </p:nvSpPr>
        <p:spPr bwMode="auto">
          <a:xfrm>
            <a:off x="2195736" y="3651870"/>
            <a:ext cx="4112594" cy="519051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LD1,LD2,LD3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8AE2097-3093-49CC-B6AE-BB3DBEB57DD7}"/>
              </a:ext>
            </a:extLst>
          </p:cNvPr>
          <p:cNvSpPr/>
          <p:nvPr/>
        </p:nvSpPr>
        <p:spPr bwMode="auto">
          <a:xfrm rot="16200000">
            <a:off x="3726349" y="2789440"/>
            <a:ext cx="683190" cy="72008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54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C3265-C67C-4688-836F-BCE85082C127}"/>
              </a:ext>
            </a:extLst>
          </p:cNvPr>
          <p:cNvSpPr/>
          <p:nvPr/>
        </p:nvSpPr>
        <p:spPr bwMode="auto">
          <a:xfrm>
            <a:off x="256705" y="195262"/>
            <a:ext cx="8636470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3AF07E-E243-4250-9E71-A776CCF92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" r="2750"/>
          <a:stretch/>
        </p:blipFill>
        <p:spPr>
          <a:xfrm>
            <a:off x="323528" y="195263"/>
            <a:ext cx="8496944" cy="4680743"/>
          </a:xfrm>
          <a:prstGeom prst="rect">
            <a:avLst/>
          </a:prstGeom>
        </p:spPr>
      </p:pic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F31A2B58-E84B-4049-86BA-4AF2FB749E12}"/>
              </a:ext>
            </a:extLst>
          </p:cNvPr>
          <p:cNvSpPr/>
          <p:nvPr/>
        </p:nvSpPr>
        <p:spPr bwMode="auto">
          <a:xfrm rot="5400000">
            <a:off x="3851423" y="719347"/>
            <a:ext cx="947256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667CE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Button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의미</a:t>
            </a: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B780287B-EA32-43A7-9798-92BD09F7D81E}"/>
              </a:ext>
            </a:extLst>
          </p:cNvPr>
          <p:cNvSpPr/>
          <p:nvPr/>
        </p:nvSpPr>
        <p:spPr bwMode="auto">
          <a:xfrm>
            <a:off x="2267744" y="2302699"/>
            <a:ext cx="4112594" cy="519051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B1, B2 User-button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8AE2097-3093-49CC-B6AE-BB3DBEB57DD7}"/>
              </a:ext>
            </a:extLst>
          </p:cNvPr>
          <p:cNvSpPr/>
          <p:nvPr/>
        </p:nvSpPr>
        <p:spPr bwMode="auto">
          <a:xfrm rot="16200000">
            <a:off x="2442518" y="3560846"/>
            <a:ext cx="648072" cy="576064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012CF6-B1AC-4FA7-A06D-28FFABAFD3AC}"/>
              </a:ext>
            </a:extLst>
          </p:cNvPr>
          <p:cNvSpPr/>
          <p:nvPr/>
        </p:nvSpPr>
        <p:spPr bwMode="auto">
          <a:xfrm rot="16200000">
            <a:off x="5638528" y="3471850"/>
            <a:ext cx="648072" cy="576064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7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C3265-C67C-4688-836F-BCE85082C127}"/>
              </a:ext>
            </a:extLst>
          </p:cNvPr>
          <p:cNvSpPr/>
          <p:nvPr/>
        </p:nvSpPr>
        <p:spPr bwMode="auto">
          <a:xfrm>
            <a:off x="256705" y="195262"/>
            <a:ext cx="8636470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625DDA-AE84-4FE1-91A9-11E272863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" r="2750"/>
          <a:stretch/>
        </p:blipFill>
        <p:spPr>
          <a:xfrm>
            <a:off x="323528" y="195263"/>
            <a:ext cx="8496944" cy="4680743"/>
          </a:xfrm>
          <a:prstGeom prst="rect">
            <a:avLst/>
          </a:prstGeom>
        </p:spPr>
      </p:pic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F31A2B58-E84B-4049-86BA-4AF2FB749E12}"/>
              </a:ext>
            </a:extLst>
          </p:cNvPr>
          <p:cNvSpPr/>
          <p:nvPr/>
        </p:nvSpPr>
        <p:spPr bwMode="auto">
          <a:xfrm rot="5400000">
            <a:off x="3851423" y="719347"/>
            <a:ext cx="947256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667CE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LAN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연결할 수 있는 이더넷 커넥터</a:t>
            </a: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B780287B-EA32-43A7-9798-92BD09F7D81E}"/>
              </a:ext>
            </a:extLst>
          </p:cNvPr>
          <p:cNvSpPr/>
          <p:nvPr/>
        </p:nvSpPr>
        <p:spPr bwMode="auto">
          <a:xfrm>
            <a:off x="2267744" y="2302699"/>
            <a:ext cx="4112594" cy="519051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CN14 Ethernet RJ45 connector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012CF6-B1AC-4FA7-A06D-28FFABAFD3AC}"/>
              </a:ext>
            </a:extLst>
          </p:cNvPr>
          <p:cNvSpPr/>
          <p:nvPr/>
        </p:nvSpPr>
        <p:spPr bwMode="auto">
          <a:xfrm rot="16200000">
            <a:off x="4247964" y="3399842"/>
            <a:ext cx="1224136" cy="1152128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379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69C3265-C67C-4688-836F-BCE85082C127}"/>
              </a:ext>
            </a:extLst>
          </p:cNvPr>
          <p:cNvSpPr/>
          <p:nvPr/>
        </p:nvSpPr>
        <p:spPr bwMode="auto">
          <a:xfrm>
            <a:off x="256705" y="195262"/>
            <a:ext cx="8636470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AE9D48-3E6E-47C4-92A0-EAF158196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" r="2750"/>
          <a:stretch/>
        </p:blipFill>
        <p:spPr>
          <a:xfrm>
            <a:off x="323528" y="195263"/>
            <a:ext cx="8496944" cy="4680743"/>
          </a:xfrm>
          <a:prstGeom prst="rect">
            <a:avLst/>
          </a:prstGeom>
        </p:spPr>
      </p:pic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F31A2B58-E84B-4049-86BA-4AF2FB749E12}"/>
              </a:ext>
            </a:extLst>
          </p:cNvPr>
          <p:cNvSpPr/>
          <p:nvPr/>
        </p:nvSpPr>
        <p:spPr bwMode="auto">
          <a:xfrm rot="5400000">
            <a:off x="3722476" y="848294"/>
            <a:ext cx="1205149" cy="411397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667CE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사용할 수</a:t>
            </a:r>
            <a:b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 커넥터</a:t>
            </a: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B780287B-EA32-43A7-9798-92BD09F7D81E}"/>
              </a:ext>
            </a:extLst>
          </p:cNvPr>
          <p:cNvSpPr/>
          <p:nvPr/>
        </p:nvSpPr>
        <p:spPr bwMode="auto">
          <a:xfrm>
            <a:off x="2267744" y="2302699"/>
            <a:ext cx="4112594" cy="519051"/>
          </a:xfrm>
          <a:prstGeom prst="flowChartDocument">
            <a:avLst/>
          </a:prstGeom>
          <a:solidFill>
            <a:srgbClr val="667CE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CN13 User USB connector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012CF6-B1AC-4FA7-A06D-28FFABAFD3AC}"/>
              </a:ext>
            </a:extLst>
          </p:cNvPr>
          <p:cNvSpPr/>
          <p:nvPr/>
        </p:nvSpPr>
        <p:spPr bwMode="auto">
          <a:xfrm rot="16200000">
            <a:off x="3336545" y="3735197"/>
            <a:ext cx="454687" cy="576064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667CE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732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D6CF78-663A-4C81-A671-C398CF7464E9}"/>
              </a:ext>
            </a:extLst>
          </p:cNvPr>
          <p:cNvSpPr/>
          <p:nvPr/>
        </p:nvSpPr>
        <p:spPr bwMode="auto">
          <a:xfrm>
            <a:off x="256705" y="1125239"/>
            <a:ext cx="8636470" cy="3533471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Zio and Arduino-compatible headers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5579D04-9403-4F34-9854-4A8DE4D59FB6}"/>
              </a:ext>
            </a:extLst>
          </p:cNvPr>
          <p:cNvGrpSpPr/>
          <p:nvPr/>
        </p:nvGrpSpPr>
        <p:grpSpPr>
          <a:xfrm>
            <a:off x="308574" y="1182414"/>
            <a:ext cx="8543763" cy="3145219"/>
            <a:chOff x="547018" y="1131332"/>
            <a:chExt cx="7939930" cy="304241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1B44D0A-D059-4B8D-BE1E-7424BA70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18" y="1133520"/>
              <a:ext cx="3949658" cy="30402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A9FB1E6-8C3E-4C71-8988-0FF7D4B5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9371" y="1131332"/>
              <a:ext cx="4087577" cy="304022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F5473F-026D-4FC1-884B-3DB29201C91C}"/>
              </a:ext>
            </a:extLst>
          </p:cNvPr>
          <p:cNvSpPr txBox="1"/>
          <p:nvPr/>
        </p:nvSpPr>
        <p:spPr bwMode="auto">
          <a:xfrm>
            <a:off x="191271" y="4769176"/>
            <a:ext cx="83531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https://os.mbed.com/platforms/ST-Nucleo-F429ZI/</a:t>
            </a:r>
          </a:p>
        </p:txBody>
      </p:sp>
    </p:spTree>
    <p:extLst>
      <p:ext uri="{BB962C8B-B14F-4D97-AF65-F5344CB8AC3E}">
        <p14:creationId xmlns:p14="http://schemas.microsoft.com/office/powerpoint/2010/main" val="201101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DB9538-8733-4E88-8A3A-81DED3CDA425}"/>
              </a:ext>
            </a:extLst>
          </p:cNvPr>
          <p:cNvSpPr/>
          <p:nvPr/>
        </p:nvSpPr>
        <p:spPr bwMode="auto">
          <a:xfrm>
            <a:off x="539751" y="1557338"/>
            <a:ext cx="4392289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시리즈 분류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CBB8D60-438A-495C-A4E9-4A4A69972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1602000"/>
            <a:ext cx="4285859" cy="27129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A5CAA032-CDFD-4091-9C42-0BC90EBC47D4}"/>
              </a:ext>
            </a:extLst>
          </p:cNvPr>
          <p:cNvSpPr/>
          <p:nvPr/>
        </p:nvSpPr>
        <p:spPr bwMode="auto">
          <a:xfrm>
            <a:off x="817991" y="1188452"/>
            <a:ext cx="97277" cy="83859"/>
          </a:xfrm>
          <a:prstGeom prst="hexagon">
            <a:avLst/>
          </a:prstGeom>
          <a:solidFill>
            <a:srgbClr val="FFFFFF">
              <a:alpha val="50196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STM(STMicroelectronics)</a:t>
            </a:r>
            <a:r>
              <a:rPr lang="ko-KR" altLang="en-US" sz="2000" spc="0" dirty="0">
                <a:solidFill>
                  <a:schemeClr val="tx1"/>
                </a:solidFill>
              </a:rPr>
              <a:t>사의 </a:t>
            </a:r>
            <a:r>
              <a:rPr lang="en-US" altLang="ko-KR" sz="2000" spc="0" dirty="0">
                <a:solidFill>
                  <a:schemeClr val="tx1"/>
                </a:solidFill>
              </a:rPr>
              <a:t>ARM Cortex-M </a:t>
            </a:r>
            <a:r>
              <a:rPr lang="ko-KR" altLang="en-US" sz="2000" spc="0" dirty="0">
                <a:solidFill>
                  <a:schemeClr val="tx1"/>
                </a:solidFill>
              </a:rPr>
              <a:t>시리즈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0A74E8-B85D-4F6A-9F9E-131AC2B04AC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B748F9-88A6-40DA-AFC1-4A9B46CA34AB}"/>
              </a:ext>
            </a:extLst>
          </p:cNvPr>
          <p:cNvSpPr txBox="1"/>
          <p:nvPr/>
        </p:nvSpPr>
        <p:spPr bwMode="auto">
          <a:xfrm>
            <a:off x="467346" y="4706112"/>
            <a:ext cx="6110968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https://www.st.com/en/microcontrollers-microprocessors/stm32-32-bit-arm-cortex-mcus.html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167F95-D058-4AB6-92C1-51E5C6ADB2AD}"/>
              </a:ext>
            </a:extLst>
          </p:cNvPr>
          <p:cNvSpPr/>
          <p:nvPr/>
        </p:nvSpPr>
        <p:spPr bwMode="auto">
          <a:xfrm>
            <a:off x="6948263" y="2920347"/>
            <a:ext cx="974481" cy="277409"/>
          </a:xfrm>
          <a:prstGeom prst="rect">
            <a:avLst/>
          </a:prstGeom>
          <a:solidFill>
            <a:srgbClr val="FFDDEB">
              <a:alpha val="89804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C0632660-E84D-42F3-B10C-08DF764C60E4}"/>
              </a:ext>
            </a:extLst>
          </p:cNvPr>
          <p:cNvSpPr txBox="1">
            <a:spLocks/>
          </p:cNvSpPr>
          <p:nvPr/>
        </p:nvSpPr>
        <p:spPr>
          <a:xfrm>
            <a:off x="5148064" y="2643758"/>
            <a:ext cx="374511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2019</a:t>
            </a:r>
            <a:r>
              <a:rPr lang="ko-KR" altLang="en-US" sz="1800" spc="0" dirty="0">
                <a:solidFill>
                  <a:schemeClr val="tx1"/>
                </a:solidFill>
              </a:rPr>
              <a:t>년 </a:t>
            </a:r>
            <a:r>
              <a:rPr lang="en-US" altLang="ko-KR" sz="1800" spc="0" dirty="0">
                <a:solidFill>
                  <a:schemeClr val="tx1"/>
                </a:solidFill>
              </a:rPr>
              <a:t>4</a:t>
            </a:r>
            <a:r>
              <a:rPr lang="ko-KR" altLang="en-US" sz="1800" spc="0" dirty="0">
                <a:solidFill>
                  <a:schemeClr val="tx1"/>
                </a:solidFill>
              </a:rPr>
              <a:t>월 기준 </a:t>
            </a:r>
            <a:r>
              <a:rPr lang="en-US" altLang="ko-KR" sz="1800" spc="0" dirty="0">
                <a:solidFill>
                  <a:schemeClr val="tx1"/>
                </a:solidFill>
              </a:rPr>
              <a:t>STM32 </a:t>
            </a:r>
            <a:r>
              <a:rPr lang="ko-KR" altLang="en-US" sz="1800" spc="0" dirty="0">
                <a:solidFill>
                  <a:schemeClr val="tx1"/>
                </a:solidFill>
              </a:rPr>
              <a:t>시리즈 </a:t>
            </a:r>
            <a:r>
              <a:rPr lang="en-US" altLang="ko-KR" sz="1800" spc="0" dirty="0">
                <a:solidFill>
                  <a:schemeClr val="tx1"/>
                </a:solidFill>
              </a:rPr>
              <a:t>MCU</a:t>
            </a:r>
            <a:r>
              <a:rPr lang="ko-KR" altLang="en-US" sz="1800" spc="0" dirty="0">
                <a:solidFill>
                  <a:schemeClr val="tx1"/>
                </a:solidFill>
              </a:rPr>
              <a:t>의 종류는 총 </a:t>
            </a:r>
            <a:r>
              <a:rPr lang="en-US" altLang="ko-KR" sz="1800" spc="0" dirty="0">
                <a:solidFill>
                  <a:schemeClr val="tx1"/>
                </a:solidFill>
              </a:rPr>
              <a:t>872</a:t>
            </a:r>
            <a:r>
              <a:rPr lang="ko-KR" altLang="en-US" sz="1800" spc="0" dirty="0">
                <a:solidFill>
                  <a:schemeClr val="tx1"/>
                </a:solidFill>
              </a:rPr>
              <a:t>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3014EF3-7CA6-4BDE-B921-12BDD66494F1}"/>
              </a:ext>
            </a:extLst>
          </p:cNvPr>
          <p:cNvSpPr/>
          <p:nvPr/>
        </p:nvSpPr>
        <p:spPr bwMode="auto">
          <a:xfrm rot="5400000">
            <a:off x="2849095" y="1202660"/>
            <a:ext cx="349462" cy="237626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4DC6802-E91C-43B2-A508-915E56ABF8D3}"/>
              </a:ext>
            </a:extLst>
          </p:cNvPr>
          <p:cNvSpPr/>
          <p:nvPr/>
        </p:nvSpPr>
        <p:spPr bwMode="auto">
          <a:xfrm rot="5400000">
            <a:off x="2844064" y="1751246"/>
            <a:ext cx="359524" cy="237626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0CCFAC2-5514-4188-814A-81979696E61F}"/>
              </a:ext>
            </a:extLst>
          </p:cNvPr>
          <p:cNvSpPr/>
          <p:nvPr/>
        </p:nvSpPr>
        <p:spPr bwMode="auto">
          <a:xfrm rot="5400000">
            <a:off x="2777088" y="2381903"/>
            <a:ext cx="349461" cy="223224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7CEA7CF-401F-40A8-A528-9B7795F00F33}"/>
              </a:ext>
            </a:extLst>
          </p:cNvPr>
          <p:cNvSpPr/>
          <p:nvPr/>
        </p:nvSpPr>
        <p:spPr bwMode="auto">
          <a:xfrm rot="5400000">
            <a:off x="2777088" y="2935522"/>
            <a:ext cx="349461" cy="223224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4ED8E11A-A1E1-40E8-8DEA-4824B5909D13}"/>
              </a:ext>
            </a:extLst>
          </p:cNvPr>
          <p:cNvSpPr/>
          <p:nvPr/>
        </p:nvSpPr>
        <p:spPr>
          <a:xfrm>
            <a:off x="683568" y="2205998"/>
            <a:ext cx="1152126" cy="369588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고성능</a:t>
            </a: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DFFB8ADC-4FF5-49E3-9277-5241748C86FD}"/>
              </a:ext>
            </a:extLst>
          </p:cNvPr>
          <p:cNvSpPr/>
          <p:nvPr/>
        </p:nvSpPr>
        <p:spPr>
          <a:xfrm>
            <a:off x="683568" y="2759616"/>
            <a:ext cx="1152126" cy="369588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종</a:t>
            </a:r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11418C3D-A8DE-4F72-8FDC-9D95CE318FEE}"/>
              </a:ext>
            </a:extLst>
          </p:cNvPr>
          <p:cNvSpPr/>
          <p:nvPr/>
        </p:nvSpPr>
        <p:spPr>
          <a:xfrm>
            <a:off x="683568" y="3313234"/>
            <a:ext cx="1152126" cy="369588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저전력</a:t>
            </a: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4891DA66-A59E-4410-A0A8-E8AED57824BF}"/>
              </a:ext>
            </a:extLst>
          </p:cNvPr>
          <p:cNvSpPr/>
          <p:nvPr/>
        </p:nvSpPr>
        <p:spPr>
          <a:xfrm>
            <a:off x="683568" y="3866852"/>
            <a:ext cx="1152126" cy="369588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무선통신용</a:t>
            </a:r>
          </a:p>
        </p:txBody>
      </p:sp>
      <p:sp>
        <p:nvSpPr>
          <p:cNvPr id="21" name="사각형 설명선 20"/>
          <p:cNvSpPr/>
          <p:nvPr/>
        </p:nvSpPr>
        <p:spPr bwMode="auto">
          <a:xfrm>
            <a:off x="7506697" y="3852203"/>
            <a:ext cx="1582513" cy="1134236"/>
          </a:xfrm>
          <a:prstGeom prst="wedgeRectCallout">
            <a:avLst>
              <a:gd name="adj1" fmla="val -99431"/>
              <a:gd name="adj2" fmla="val 27608"/>
            </a:avLst>
          </a:prstGeom>
          <a:solidFill>
            <a:schemeClr val="accent2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To</a:t>
            </a:r>
            <a:r>
              <a:rPr kumimoji="0" lang="en-US" altLang="ko-K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유빅스</a:t>
            </a:r>
            <a:endParaRPr kumimoji="0" lang="en-US" altLang="ko-KR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ker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ker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그려주세요</a:t>
            </a:r>
            <a:endParaRPr kumimoji="0" lang="en-US" altLang="ko-KR" sz="800" b="1" ker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1" kern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ker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From. </a:t>
            </a:r>
            <a:r>
              <a:rPr kumimoji="0" lang="ko-KR" altLang="en-US" sz="800" b="1" ker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한기대 </a:t>
            </a:r>
            <a:r>
              <a:rPr kumimoji="0" lang="en-US" altLang="ko-KR" sz="800" b="1" ker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0123</a:t>
            </a:r>
            <a:endParaRPr kumimoji="0" lang="ko-KR" altLang="en-US" sz="8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모서리가 둥근 사각형 설명선 18">
            <a:extLst>
              <a:ext uri="{FF2B5EF4-FFF2-40B4-BE49-F238E27FC236}">
                <a16:creationId xmlns:a16="http://schemas.microsoft.com/office/drawing/2014/main" id="{0365A56A-9BF7-4537-87C0-2FBCFA033093}"/>
              </a:ext>
            </a:extLst>
          </p:cNvPr>
          <p:cNvSpPr/>
          <p:nvPr/>
        </p:nvSpPr>
        <p:spPr bwMode="auto">
          <a:xfrm>
            <a:off x="7435503" y="3086509"/>
            <a:ext cx="1601559" cy="473576"/>
          </a:xfrm>
          <a:prstGeom prst="wedgeRoundRectCallout">
            <a:avLst>
              <a:gd name="adj1" fmla="val 12059"/>
              <a:gd name="adj2" fmla="val 112826"/>
              <a:gd name="adj3" fmla="val 16667"/>
            </a:avLst>
          </a:prstGeom>
          <a:solidFill>
            <a:srgbClr val="C0504D">
              <a:lumMod val="40000"/>
              <a:lumOff val="6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To</a:t>
            </a:r>
            <a:r>
              <a:rPr kumimoji="0" lang="en-US" altLang="ko-KR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한기대</a:t>
            </a:r>
            <a:endParaRPr kumimoji="0" lang="en-US" altLang="ko-KR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 작성하였습니다</a:t>
            </a:r>
            <a:r>
              <a:rPr kumimoji="0" lang="en-US" altLang="ko-KR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257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EF79C30-5DA1-470B-A3A0-090BCFF38F42}"/>
              </a:ext>
            </a:extLst>
          </p:cNvPr>
          <p:cNvSpPr txBox="1"/>
          <p:nvPr/>
        </p:nvSpPr>
        <p:spPr bwMode="auto">
          <a:xfrm>
            <a:off x="191271" y="4769176"/>
            <a:ext cx="83531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https://os.mbed.com/platforms/ST-Nucleo-F429ZI/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Zio </a:t>
            </a:r>
            <a:r>
              <a:rPr lang="ko-KR" altLang="en-US" sz="2000" spc="0" dirty="0">
                <a:solidFill>
                  <a:schemeClr val="tx1"/>
                </a:solidFill>
              </a:rPr>
              <a:t>커넥터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EA3C969-17CE-412C-8913-5B24210800B4}"/>
              </a:ext>
            </a:extLst>
          </p:cNvPr>
          <p:cNvGrpSpPr/>
          <p:nvPr/>
        </p:nvGrpSpPr>
        <p:grpSpPr>
          <a:xfrm>
            <a:off x="558895" y="1557338"/>
            <a:ext cx="5544616" cy="2424442"/>
            <a:chOff x="1259633" y="1548468"/>
            <a:chExt cx="5544616" cy="242444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19C1B5-7BD7-4E11-9A6E-F5D7370716E6}"/>
                </a:ext>
              </a:extLst>
            </p:cNvPr>
            <p:cNvSpPr/>
            <p:nvPr/>
          </p:nvSpPr>
          <p:spPr bwMode="auto">
            <a:xfrm>
              <a:off x="1259633" y="1548468"/>
              <a:ext cx="5544616" cy="2424442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65000"/>
                </a:schemeClr>
              </a:bgClr>
            </a:patt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marL="0"/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Zio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커넥터 핀 레이블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E1977DF-2857-4349-8479-8D192DE01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834"/>
            <a:stretch/>
          </p:blipFill>
          <p:spPr>
            <a:xfrm>
              <a:off x="1304467" y="1585499"/>
              <a:ext cx="5460714" cy="2073371"/>
            </a:xfrm>
            <a:prstGeom prst="rect">
              <a:avLst/>
            </a:prstGeom>
          </p:spPr>
        </p:pic>
      </p:grp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FC0BC4B0-7AB6-472F-AE11-93688CE8E062}"/>
              </a:ext>
            </a:extLst>
          </p:cNvPr>
          <p:cNvSpPr/>
          <p:nvPr/>
        </p:nvSpPr>
        <p:spPr bwMode="auto">
          <a:xfrm rot="5400000">
            <a:off x="6821066" y="1341653"/>
            <a:ext cx="1407166" cy="2751055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CC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쉽게 핀들을 이용할 수 있도록 핀의 종류별로</a:t>
            </a:r>
            <a:b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색깔을 달리하여 표시한 것</a:t>
            </a:r>
          </a:p>
        </p:txBody>
      </p:sp>
      <p:sp>
        <p:nvSpPr>
          <p:cNvPr id="34" name="순서도: 문서 33">
            <a:extLst>
              <a:ext uri="{FF2B5EF4-FFF2-40B4-BE49-F238E27FC236}">
                <a16:creationId xmlns:a16="http://schemas.microsoft.com/office/drawing/2014/main" id="{B7505EFC-B6C6-4E91-B820-97FE4C4C5DBC}"/>
              </a:ext>
            </a:extLst>
          </p:cNvPr>
          <p:cNvSpPr/>
          <p:nvPr/>
        </p:nvSpPr>
        <p:spPr bwMode="auto">
          <a:xfrm>
            <a:off x="6148344" y="2013590"/>
            <a:ext cx="2750131" cy="519051"/>
          </a:xfrm>
          <a:prstGeom prst="flowChartDocument">
            <a:avLst/>
          </a:prstGeom>
          <a:solidFill>
            <a:srgbClr val="00CC99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Pins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1017718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EF79C30-5DA1-470B-A3A0-090BCFF38F42}"/>
              </a:ext>
            </a:extLst>
          </p:cNvPr>
          <p:cNvSpPr txBox="1"/>
          <p:nvPr/>
        </p:nvSpPr>
        <p:spPr bwMode="auto">
          <a:xfrm>
            <a:off x="191271" y="4769176"/>
            <a:ext cx="83531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https://os.mbed.com/platforms/ST-Nucleo-F429ZI/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개요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Zio </a:t>
            </a:r>
            <a:r>
              <a:rPr lang="ko-KR" altLang="en-US" sz="2000" spc="0" dirty="0">
                <a:solidFill>
                  <a:schemeClr val="tx1"/>
                </a:solidFill>
              </a:rPr>
              <a:t>커넥터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EA3C969-17CE-412C-8913-5B24210800B4}"/>
              </a:ext>
            </a:extLst>
          </p:cNvPr>
          <p:cNvGrpSpPr/>
          <p:nvPr/>
        </p:nvGrpSpPr>
        <p:grpSpPr>
          <a:xfrm>
            <a:off x="558895" y="1557338"/>
            <a:ext cx="5544616" cy="2424442"/>
            <a:chOff x="1259633" y="1548468"/>
            <a:chExt cx="5544616" cy="242444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19C1B5-7BD7-4E11-9A6E-F5D7370716E6}"/>
                </a:ext>
              </a:extLst>
            </p:cNvPr>
            <p:cNvSpPr/>
            <p:nvPr/>
          </p:nvSpPr>
          <p:spPr bwMode="auto">
            <a:xfrm>
              <a:off x="1259633" y="1548468"/>
              <a:ext cx="5544616" cy="2424442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65000"/>
                </a:schemeClr>
              </a:bgClr>
            </a:patt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marL="0"/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Zio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커넥터 핀 레이블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E1977DF-2857-4349-8479-8D192DE01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834"/>
            <a:stretch/>
          </p:blipFill>
          <p:spPr>
            <a:xfrm>
              <a:off x="1304467" y="1585499"/>
              <a:ext cx="5460714" cy="2073371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DAA501-C649-4EEC-B155-0CF18123299C}"/>
              </a:ext>
            </a:extLst>
          </p:cNvPr>
          <p:cNvSpPr/>
          <p:nvPr/>
        </p:nvSpPr>
        <p:spPr bwMode="auto">
          <a:xfrm rot="16200000">
            <a:off x="4560568" y="783765"/>
            <a:ext cx="278304" cy="233684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CC99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F349127C-B620-438B-8350-406D7C09A79F}"/>
              </a:ext>
            </a:extLst>
          </p:cNvPr>
          <p:cNvSpPr/>
          <p:nvPr/>
        </p:nvSpPr>
        <p:spPr bwMode="auto">
          <a:xfrm>
            <a:off x="2367741" y="4040233"/>
            <a:ext cx="5133497" cy="729746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3">
            <a:extLst>
              <a:ext uri="{FF2B5EF4-FFF2-40B4-BE49-F238E27FC236}">
                <a16:creationId xmlns:a16="http://schemas.microsoft.com/office/drawing/2014/main" id="{3B15197B-D38D-45C5-B2F9-1F06CEFCE655}"/>
              </a:ext>
            </a:extLst>
          </p:cNvPr>
          <p:cNvSpPr/>
          <p:nvPr/>
        </p:nvSpPr>
        <p:spPr bwMode="auto">
          <a:xfrm>
            <a:off x="2096770" y="4135106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857335-A502-49CB-9990-03E37B1DCB12}"/>
              </a:ext>
            </a:extLst>
          </p:cNvPr>
          <p:cNvSpPr/>
          <p:nvPr/>
        </p:nvSpPr>
        <p:spPr>
          <a:xfrm>
            <a:off x="2627784" y="4114955"/>
            <a:ext cx="48734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CN9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A0~A5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까지의 녹색 사각형으로 표시된 핀들과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CN7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CN10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D0~D15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까지의 핀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AE81D8A-DDAC-4D60-9F9B-7709CE8D22FF}"/>
              </a:ext>
            </a:extLst>
          </p:cNvPr>
          <p:cNvCxnSpPr>
            <a:stCxn id="13" idx="1"/>
          </p:cNvCxnSpPr>
          <p:nvPr/>
        </p:nvCxnSpPr>
        <p:spPr>
          <a:xfrm>
            <a:off x="4699721" y="2091342"/>
            <a:ext cx="16295" cy="1948891"/>
          </a:xfrm>
          <a:prstGeom prst="straightConnector1">
            <a:avLst/>
          </a:prstGeom>
          <a:ln w="38100">
            <a:solidFill>
              <a:srgbClr val="00CC99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475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8636470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Zio and Arduino-compatible headers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385CFF7-AE3A-4D1E-A44C-B58C3F3BF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51"/>
          <a:stretch/>
        </p:blipFill>
        <p:spPr>
          <a:xfrm>
            <a:off x="308574" y="256747"/>
            <a:ext cx="8524125" cy="4686728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E428F35-AED8-4FCA-8003-81D4F70D758A}"/>
              </a:ext>
            </a:extLst>
          </p:cNvPr>
          <p:cNvSpPr/>
          <p:nvPr/>
        </p:nvSpPr>
        <p:spPr bwMode="auto">
          <a:xfrm rot="16200000">
            <a:off x="3316725" y="-61405"/>
            <a:ext cx="278304" cy="309634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CC99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BEFCC146-0EB1-4FD8-8AEC-9C96DC74F72C}"/>
              </a:ext>
            </a:extLst>
          </p:cNvPr>
          <p:cNvSpPr/>
          <p:nvPr/>
        </p:nvSpPr>
        <p:spPr bwMode="auto">
          <a:xfrm rot="5400000">
            <a:off x="2853685" y="757480"/>
            <a:ext cx="1174095" cy="306605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CC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Not Connected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약자로 연결되지 않은 핀을 의미</a:t>
            </a:r>
          </a:p>
        </p:txBody>
      </p:sp>
      <p:sp>
        <p:nvSpPr>
          <p:cNvPr id="15" name="순서도: 문서 14">
            <a:extLst>
              <a:ext uri="{FF2B5EF4-FFF2-40B4-BE49-F238E27FC236}">
                <a16:creationId xmlns:a16="http://schemas.microsoft.com/office/drawing/2014/main" id="{7C16ED1E-9028-497D-BDB9-56FDF4E4E1AD}"/>
              </a:ext>
            </a:extLst>
          </p:cNvPr>
          <p:cNvSpPr/>
          <p:nvPr/>
        </p:nvSpPr>
        <p:spPr bwMode="auto">
          <a:xfrm>
            <a:off x="1905862" y="1703452"/>
            <a:ext cx="3066057" cy="519051"/>
          </a:xfrm>
          <a:prstGeom prst="flowChartDocument">
            <a:avLst/>
          </a:prstGeom>
          <a:solidFill>
            <a:srgbClr val="00CC99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NC</a:t>
            </a:r>
          </a:p>
        </p:txBody>
      </p:sp>
    </p:spTree>
    <p:extLst>
      <p:ext uri="{BB962C8B-B14F-4D97-AF65-F5344CB8AC3E}">
        <p14:creationId xmlns:p14="http://schemas.microsoft.com/office/powerpoint/2010/main" val="1433586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8636470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Zio and Arduino-compatible headers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49128B0-6B93-4CDF-B5A1-CF784850E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51"/>
          <a:stretch/>
        </p:blipFill>
        <p:spPr>
          <a:xfrm>
            <a:off x="308574" y="256747"/>
            <a:ext cx="8524125" cy="468672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1CA2428-DA0B-4AA6-B4FC-57940EC19DEC}"/>
              </a:ext>
            </a:extLst>
          </p:cNvPr>
          <p:cNvSpPr/>
          <p:nvPr/>
        </p:nvSpPr>
        <p:spPr bwMode="auto">
          <a:xfrm rot="16200000">
            <a:off x="6665096" y="-313434"/>
            <a:ext cx="278304" cy="36004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CC99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A75911EF-DD89-4C15-ACAF-E93DB1BB698E}"/>
              </a:ext>
            </a:extLst>
          </p:cNvPr>
          <p:cNvSpPr/>
          <p:nvPr/>
        </p:nvSpPr>
        <p:spPr bwMode="auto">
          <a:xfrm rot="5400000">
            <a:off x="5879578" y="827930"/>
            <a:ext cx="1814121" cy="356518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CC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360000" rtlCol="0" anchor="t"/>
          <a:lstStyle/>
          <a:p>
            <a:pPr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PWM3/3</a:t>
            </a: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PWM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출력핀으로도</a:t>
            </a:r>
            <a:b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GPIO PC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번핀으로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EDBFD2F1-971C-4D04-9702-AC89BE21E957}"/>
              </a:ext>
            </a:extLst>
          </p:cNvPr>
          <p:cNvSpPr/>
          <p:nvPr/>
        </p:nvSpPr>
        <p:spPr bwMode="auto">
          <a:xfrm>
            <a:off x="5002204" y="1703452"/>
            <a:ext cx="3565185" cy="519051"/>
          </a:xfrm>
          <a:prstGeom prst="flowChartDocument">
            <a:avLst/>
          </a:prstGeom>
          <a:solidFill>
            <a:srgbClr val="00CC99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PWM3/3, PC_8</a:t>
            </a:r>
          </a:p>
        </p:txBody>
      </p:sp>
    </p:spTree>
    <p:extLst>
      <p:ext uri="{BB962C8B-B14F-4D97-AF65-F5344CB8AC3E}">
        <p14:creationId xmlns:p14="http://schemas.microsoft.com/office/powerpoint/2010/main" val="1654936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8636470" cy="475297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Zio and Arduino-compatible headers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D4643F-9071-411C-A00B-62C4F78E7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651"/>
          <a:stretch/>
        </p:blipFill>
        <p:spPr>
          <a:xfrm>
            <a:off x="308574" y="256747"/>
            <a:ext cx="8524125" cy="468672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1CA2428-DA0B-4AA6-B4FC-57940EC19DEC}"/>
              </a:ext>
            </a:extLst>
          </p:cNvPr>
          <p:cNvSpPr/>
          <p:nvPr/>
        </p:nvSpPr>
        <p:spPr bwMode="auto">
          <a:xfrm rot="16200000">
            <a:off x="6665096" y="-108984"/>
            <a:ext cx="278304" cy="36004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CC99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A75911EF-DD89-4C15-ACAF-E93DB1BB698E}"/>
              </a:ext>
            </a:extLst>
          </p:cNvPr>
          <p:cNvSpPr/>
          <p:nvPr/>
        </p:nvSpPr>
        <p:spPr bwMode="auto">
          <a:xfrm rot="5400000">
            <a:off x="5806648" y="1105311"/>
            <a:ext cx="1959982" cy="356518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CC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360000" rtlCol="0" anchor="t"/>
          <a:lstStyle/>
          <a:p>
            <a:pPr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bg1"/>
                </a:solidFill>
                <a:highlight>
                  <a:srgbClr val="00CC99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PWM3/4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PWM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출력핀으로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I2C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버스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데이터핀으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GPIO PC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번핀으로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EDBFD2F1-971C-4D04-9702-AC89BE21E957}"/>
              </a:ext>
            </a:extLst>
          </p:cNvPr>
          <p:cNvSpPr/>
          <p:nvPr/>
        </p:nvSpPr>
        <p:spPr bwMode="auto">
          <a:xfrm>
            <a:off x="5002204" y="1907902"/>
            <a:ext cx="3565185" cy="519051"/>
          </a:xfrm>
          <a:prstGeom prst="flowChartDocument">
            <a:avLst/>
          </a:prstGeom>
          <a:solidFill>
            <a:srgbClr val="00CC99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PWM3/4, I2C3_SDA, PC_9</a:t>
            </a:r>
          </a:p>
        </p:txBody>
      </p:sp>
    </p:spTree>
    <p:extLst>
      <p:ext uri="{BB962C8B-B14F-4D97-AF65-F5344CB8AC3E}">
        <p14:creationId xmlns:p14="http://schemas.microsoft.com/office/powerpoint/2010/main" val="1506030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 </a:t>
            </a:r>
            <a:r>
              <a:rPr lang="ko-KR" altLang="en-US" sz="2000" spc="0" dirty="0">
                <a:solidFill>
                  <a:schemeClr val="tx1"/>
                </a:solidFill>
              </a:rPr>
              <a:t>회로도 개요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D5D2301-02B7-4025-B80B-AD2970663D21}"/>
              </a:ext>
            </a:extLst>
          </p:cNvPr>
          <p:cNvGrpSpPr/>
          <p:nvPr/>
        </p:nvGrpSpPr>
        <p:grpSpPr>
          <a:xfrm>
            <a:off x="1403648" y="1909194"/>
            <a:ext cx="6769446" cy="1800310"/>
            <a:chOff x="5148063" y="2284843"/>
            <a:chExt cx="3745111" cy="1499808"/>
          </a:xfrm>
        </p:grpSpPr>
        <p:sp>
          <p:nvSpPr>
            <p:cNvPr id="25" name="순서도: 문서 24">
              <a:extLst>
                <a:ext uri="{FF2B5EF4-FFF2-40B4-BE49-F238E27FC236}">
                  <a16:creationId xmlns:a16="http://schemas.microsoft.com/office/drawing/2014/main" id="{3562FB82-32FD-49A6-86F1-D760336B54E7}"/>
                </a:ext>
              </a:extLst>
            </p:cNvPr>
            <p:cNvSpPr/>
            <p:nvPr/>
          </p:nvSpPr>
          <p:spPr bwMode="auto">
            <a:xfrm>
              <a:off x="5148063" y="2284843"/>
              <a:ext cx="3745111" cy="573814"/>
            </a:xfrm>
            <a:prstGeom prst="flowChartDocument">
              <a:avLst/>
            </a:prstGeom>
            <a:solidFill>
              <a:srgbClr val="E48E1C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lvl="0" latinLnBrk="0"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ko-KR" altLang="en-US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전체적인 하드웨어 구성 파악</a:t>
              </a:r>
              <a:endPara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86E79A8-F45D-4D21-90F7-F90AEC67F4F4}"/>
                </a:ext>
              </a:extLst>
            </p:cNvPr>
            <p:cNvSpPr/>
            <p:nvPr/>
          </p:nvSpPr>
          <p:spPr bwMode="auto">
            <a:xfrm>
              <a:off x="5150742" y="3211952"/>
              <a:ext cx="3739753" cy="572699"/>
            </a:xfrm>
            <a:prstGeom prst="rect">
              <a:avLst/>
            </a:prstGeom>
            <a:solidFill>
              <a:srgbClr val="0066FF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>
                <a:buClr>
                  <a:prstClr val="black">
                    <a:lumMod val="75000"/>
                    <a:lumOff val="25000"/>
                  </a:prstClr>
                </a:buClr>
              </a:pPr>
              <a:r>
                <a:rPr lang="ko-KR" altLang="en-US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보드의 회로도 분석</a:t>
              </a:r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F995666D-2FAD-4AF7-A0B7-77F3B750F247}"/>
                </a:ext>
              </a:extLst>
            </p:cNvPr>
            <p:cNvSpPr/>
            <p:nvPr/>
          </p:nvSpPr>
          <p:spPr bwMode="auto">
            <a:xfrm flipV="1">
              <a:off x="6444554" y="2925754"/>
              <a:ext cx="1152128" cy="298533"/>
            </a:xfrm>
            <a:prstGeom prst="downArrow">
              <a:avLst/>
            </a:prstGeom>
            <a:solidFill>
              <a:srgbClr val="0066FF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897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EF79C30-5DA1-470B-A3A0-090BCFF38F42}"/>
              </a:ext>
            </a:extLst>
          </p:cNvPr>
          <p:cNvSpPr txBox="1"/>
          <p:nvPr/>
        </p:nvSpPr>
        <p:spPr bwMode="auto">
          <a:xfrm>
            <a:off x="191271" y="4769176"/>
            <a:ext cx="835312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https://www.st.com/content/st_com/en/products/evaluation-tools/product-evaluation-tools/mcu-mpu-eval-tools/stm32-mcu-mpu-eval-tools/stm32-nucleo-boards/nucleo-f429zi.html#resource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 </a:t>
            </a:r>
            <a:r>
              <a:rPr lang="ko-KR" altLang="en-US" sz="2000" spc="0" dirty="0">
                <a:solidFill>
                  <a:schemeClr val="tx1"/>
                </a:solidFill>
              </a:rPr>
              <a:t>회로도 개요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8EA659E-5D3D-495B-8EE0-73248961B626}"/>
              </a:ext>
            </a:extLst>
          </p:cNvPr>
          <p:cNvGrpSpPr/>
          <p:nvPr/>
        </p:nvGrpSpPr>
        <p:grpSpPr>
          <a:xfrm>
            <a:off x="558895" y="1557337"/>
            <a:ext cx="4422680" cy="2424113"/>
            <a:chOff x="558895" y="1557337"/>
            <a:chExt cx="4422680" cy="242411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19C1B5-7BD7-4E11-9A6E-F5D7370716E6}"/>
                </a:ext>
              </a:extLst>
            </p:cNvPr>
            <p:cNvSpPr/>
            <p:nvPr/>
          </p:nvSpPr>
          <p:spPr bwMode="auto">
            <a:xfrm>
              <a:off x="558895" y="1557337"/>
              <a:ext cx="4422680" cy="2424113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65000"/>
                </a:schemeClr>
              </a:bgClr>
            </a:patt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marL="0"/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Nucleo-F429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보드의 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USER MANUAL</a:t>
              </a:r>
              <a:endPara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0E0AF5C-54C0-4386-BDB5-78354E7D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729" y="1594368"/>
              <a:ext cx="4328311" cy="2073731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BE5D8F8-CE2D-4872-AC35-90357C4E6B3D}"/>
              </a:ext>
            </a:extLst>
          </p:cNvPr>
          <p:cNvSpPr/>
          <p:nvPr/>
        </p:nvSpPr>
        <p:spPr bwMode="auto">
          <a:xfrm rot="16200000">
            <a:off x="2629837" y="1038482"/>
            <a:ext cx="278304" cy="403807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E48E1C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순서도: 문서 15">
            <a:extLst>
              <a:ext uri="{FF2B5EF4-FFF2-40B4-BE49-F238E27FC236}">
                <a16:creationId xmlns:a16="http://schemas.microsoft.com/office/drawing/2014/main" id="{2D0D2C99-9C9F-4492-9861-FC21B485D329}"/>
              </a:ext>
            </a:extLst>
          </p:cNvPr>
          <p:cNvSpPr/>
          <p:nvPr/>
        </p:nvSpPr>
        <p:spPr bwMode="auto">
          <a:xfrm>
            <a:off x="5225671" y="3712302"/>
            <a:ext cx="3673103" cy="787880"/>
          </a:xfrm>
          <a:prstGeom prst="flowChartDocument">
            <a:avLst/>
          </a:prstGeom>
          <a:solidFill>
            <a:srgbClr val="E48E1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Appendix A Electrical schematics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B8A9DC0F-A583-4A22-BE76-33F060B4FF14}"/>
              </a:ext>
            </a:extLst>
          </p:cNvPr>
          <p:cNvSpPr/>
          <p:nvPr/>
        </p:nvSpPr>
        <p:spPr bwMode="auto">
          <a:xfrm rot="10800000">
            <a:off x="6956378" y="2080004"/>
            <a:ext cx="211689" cy="1448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04A9C0-80A8-435F-9524-BB54AF0D4B52}"/>
              </a:ext>
            </a:extLst>
          </p:cNvPr>
          <p:cNvSpPr/>
          <p:nvPr/>
        </p:nvSpPr>
        <p:spPr bwMode="auto">
          <a:xfrm>
            <a:off x="5225671" y="1552005"/>
            <a:ext cx="3673103" cy="527999"/>
          </a:xfrm>
          <a:prstGeom prst="rect">
            <a:avLst/>
          </a:prstGeom>
          <a:solidFill>
            <a:srgbClr val="7F7F7F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 홈페이지의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Resources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9AD911C-DF54-4DCD-9F74-E8E7A7902133}"/>
              </a:ext>
            </a:extLst>
          </p:cNvPr>
          <p:cNvSpPr/>
          <p:nvPr/>
        </p:nvSpPr>
        <p:spPr bwMode="auto">
          <a:xfrm>
            <a:off x="5225671" y="2272104"/>
            <a:ext cx="3673103" cy="527999"/>
          </a:xfrm>
          <a:prstGeom prst="rect">
            <a:avLst/>
          </a:prstGeom>
          <a:solidFill>
            <a:srgbClr val="7F7F7F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MANUALS</a:t>
            </a: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8D8A07B-617A-435C-A6DE-3850FF575189}"/>
              </a:ext>
            </a:extLst>
          </p:cNvPr>
          <p:cNvSpPr/>
          <p:nvPr/>
        </p:nvSpPr>
        <p:spPr bwMode="auto">
          <a:xfrm>
            <a:off x="5225671" y="2992203"/>
            <a:ext cx="3673103" cy="527999"/>
          </a:xfrm>
          <a:prstGeom prst="rect">
            <a:avLst/>
          </a:prstGeom>
          <a:solidFill>
            <a:srgbClr val="7F7F7F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UM1974 STM32</a:t>
            </a:r>
            <a:b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Nucleo-144 boards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문서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4A2AC99D-4835-4EAA-A339-01F551FA58AE}"/>
              </a:ext>
            </a:extLst>
          </p:cNvPr>
          <p:cNvSpPr/>
          <p:nvPr/>
        </p:nvSpPr>
        <p:spPr bwMode="auto">
          <a:xfrm rot="10800000">
            <a:off x="6956378" y="2795934"/>
            <a:ext cx="211689" cy="1448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F9875363-F2D7-4327-B9D9-2A8F4E1249A5}"/>
              </a:ext>
            </a:extLst>
          </p:cNvPr>
          <p:cNvSpPr/>
          <p:nvPr/>
        </p:nvSpPr>
        <p:spPr bwMode="auto">
          <a:xfrm rot="10800000">
            <a:off x="6956378" y="3511864"/>
            <a:ext cx="211689" cy="1448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430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 </a:t>
            </a:r>
            <a:r>
              <a:rPr lang="ko-KR" altLang="en-US" sz="2000" spc="0" dirty="0">
                <a:solidFill>
                  <a:schemeClr val="tx1"/>
                </a:solidFill>
              </a:rPr>
              <a:t>회로도 개요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9" name="육각형 18">
            <a:extLst>
              <a:ext uri="{FF2B5EF4-FFF2-40B4-BE49-F238E27FC236}">
                <a16:creationId xmlns:a16="http://schemas.microsoft.com/office/drawing/2014/main" id="{26FA5FA5-DD32-4F5E-BCD5-31C6AB438918}"/>
              </a:ext>
            </a:extLst>
          </p:cNvPr>
          <p:cNvSpPr/>
          <p:nvPr/>
        </p:nvSpPr>
        <p:spPr>
          <a:xfrm>
            <a:off x="2481431" y="1560953"/>
            <a:ext cx="4186092" cy="461665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lIns="0" tIns="0" rIns="0" bIns="0" anchor="ctr">
            <a:noAutofit/>
          </a:bodyPr>
          <a:lstStyle/>
          <a:p>
            <a:pPr marL="0" lvl="3" eaLnBrk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6FFF"/>
              </a:buClr>
            </a:pP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Nucleo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보드의 회로도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D5185CA-10EB-4C0F-B368-9B7B391D6606}"/>
              </a:ext>
            </a:extLst>
          </p:cNvPr>
          <p:cNvGrpSpPr/>
          <p:nvPr/>
        </p:nvGrpSpPr>
        <p:grpSpPr>
          <a:xfrm>
            <a:off x="5516609" y="2318733"/>
            <a:ext cx="1622957" cy="1367508"/>
            <a:chOff x="6874571" y="3137146"/>
            <a:chExt cx="1795397" cy="13675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6AE6A1F-E86A-4F6D-A6D5-898429387578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B0F0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3" eaLnBrk="0" latinLnBrk="1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순서도: 문서 24">
              <a:extLst>
                <a:ext uri="{FF2B5EF4-FFF2-40B4-BE49-F238E27FC236}">
                  <a16:creationId xmlns:a16="http://schemas.microsoft.com/office/drawing/2014/main" id="{6DAC7198-62A0-45CC-ACBC-279AA2E6BB47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EA4A0EB-BE60-4BAB-AF0C-63C90CA375BC}"/>
                </a:ext>
              </a:extLst>
            </p:cNvPr>
            <p:cNvSpPr/>
            <p:nvPr/>
          </p:nvSpPr>
          <p:spPr>
            <a:xfrm>
              <a:off x="6874571" y="3642777"/>
              <a:ext cx="17953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Ethernet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C4FDC7-2D8F-43C1-A5EE-2B504D07060B}"/>
              </a:ext>
            </a:extLst>
          </p:cNvPr>
          <p:cNvGrpSpPr/>
          <p:nvPr/>
        </p:nvGrpSpPr>
        <p:grpSpPr>
          <a:xfrm>
            <a:off x="3762998" y="2318733"/>
            <a:ext cx="1622957" cy="1367508"/>
            <a:chOff x="4932039" y="3137146"/>
            <a:chExt cx="1795397" cy="136750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664A79F-3464-4649-A679-8AA488583BD4}"/>
                </a:ext>
              </a:extLst>
            </p:cNvPr>
            <p:cNvSpPr/>
            <p:nvPr/>
          </p:nvSpPr>
          <p:spPr bwMode="auto">
            <a:xfrm>
              <a:off x="4932040" y="3137147"/>
              <a:ext cx="1795396" cy="1367507"/>
            </a:xfrm>
            <a:prstGeom prst="rect">
              <a:avLst/>
            </a:prstGeom>
            <a:solidFill>
              <a:srgbClr val="EE70A3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순서도: 문서 29">
              <a:extLst>
                <a:ext uri="{FF2B5EF4-FFF2-40B4-BE49-F238E27FC236}">
                  <a16:creationId xmlns:a16="http://schemas.microsoft.com/office/drawing/2014/main" id="{A16B3A8E-F579-4B2B-9D26-FCB01933C7A4}"/>
                </a:ext>
              </a:extLst>
            </p:cNvPr>
            <p:cNvSpPr/>
            <p:nvPr/>
          </p:nvSpPr>
          <p:spPr bwMode="auto">
            <a:xfrm>
              <a:off x="4932039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B427A7-38EB-471A-AC61-4FA836D35ADF}"/>
                </a:ext>
              </a:extLst>
            </p:cNvPr>
            <p:cNvSpPr/>
            <p:nvPr/>
          </p:nvSpPr>
          <p:spPr>
            <a:xfrm>
              <a:off x="4956375" y="3365778"/>
              <a:ext cx="1746725" cy="92333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USB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57CDB6-6A4E-441E-8BE3-709DFD6643F4}"/>
              </a:ext>
            </a:extLst>
          </p:cNvPr>
          <p:cNvGrpSpPr/>
          <p:nvPr/>
        </p:nvGrpSpPr>
        <p:grpSpPr>
          <a:xfrm>
            <a:off x="1935586" y="2318733"/>
            <a:ext cx="1775302" cy="1367508"/>
            <a:chOff x="2546140" y="3137146"/>
            <a:chExt cx="1963928" cy="136750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63CBF41-3585-4B19-A7A0-D70990ADF727}"/>
                </a:ext>
              </a:extLst>
            </p:cNvPr>
            <p:cNvSpPr/>
            <p:nvPr/>
          </p:nvSpPr>
          <p:spPr bwMode="auto">
            <a:xfrm>
              <a:off x="2627784" y="3137147"/>
              <a:ext cx="1795396" cy="1367507"/>
            </a:xfrm>
            <a:prstGeom prst="rect">
              <a:avLst/>
            </a:prstGeom>
            <a:solidFill>
              <a:srgbClr val="667CE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순서도: 문서 39">
              <a:extLst>
                <a:ext uri="{FF2B5EF4-FFF2-40B4-BE49-F238E27FC236}">
                  <a16:creationId xmlns:a16="http://schemas.microsoft.com/office/drawing/2014/main" id="{C33E6F9C-4466-4DBE-AEFE-837FD8F6AE97}"/>
                </a:ext>
              </a:extLst>
            </p:cNvPr>
            <p:cNvSpPr/>
            <p:nvPr/>
          </p:nvSpPr>
          <p:spPr bwMode="auto">
            <a:xfrm>
              <a:off x="2627783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2C1E304-FC7D-4659-B9F0-C1C4F729BDFE}"/>
                </a:ext>
              </a:extLst>
            </p:cNvPr>
            <p:cNvSpPr/>
            <p:nvPr/>
          </p:nvSpPr>
          <p:spPr>
            <a:xfrm>
              <a:off x="2546140" y="3227279"/>
              <a:ext cx="1963928" cy="120032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ST-Link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65585F-D00A-47AC-BBB7-CCE9E71DCB40}"/>
              </a:ext>
            </a:extLst>
          </p:cNvPr>
          <p:cNvGrpSpPr/>
          <p:nvPr/>
        </p:nvGrpSpPr>
        <p:grpSpPr>
          <a:xfrm>
            <a:off x="255778" y="2318733"/>
            <a:ext cx="1622957" cy="1367508"/>
            <a:chOff x="683567" y="3137146"/>
            <a:chExt cx="1795397" cy="136750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1878C47-AE7F-4B6F-A245-E5810CC69B85}"/>
                </a:ext>
              </a:extLst>
            </p:cNvPr>
            <p:cNvSpPr/>
            <p:nvPr/>
          </p:nvSpPr>
          <p:spPr bwMode="auto">
            <a:xfrm>
              <a:off x="683568" y="3137147"/>
              <a:ext cx="1795396" cy="1367507"/>
            </a:xfrm>
            <a:prstGeom prst="rect">
              <a:avLst/>
            </a:prstGeom>
            <a:solidFill>
              <a:srgbClr val="E48E1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/>
              <a:endPara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순서도: 문서 45">
              <a:extLst>
                <a:ext uri="{FF2B5EF4-FFF2-40B4-BE49-F238E27FC236}">
                  <a16:creationId xmlns:a16="http://schemas.microsoft.com/office/drawing/2014/main" id="{A3B5389E-AA96-40A0-B5E4-A8BF21145755}"/>
                </a:ext>
              </a:extLst>
            </p:cNvPr>
            <p:cNvSpPr/>
            <p:nvPr/>
          </p:nvSpPr>
          <p:spPr bwMode="auto">
            <a:xfrm>
              <a:off x="683567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E978151-BC0D-4FD6-99E9-6CAA9B3B60EB}"/>
                </a:ext>
              </a:extLst>
            </p:cNvPr>
            <p:cNvSpPr/>
            <p:nvPr/>
          </p:nvSpPr>
          <p:spPr>
            <a:xfrm>
              <a:off x="707903" y="3504277"/>
              <a:ext cx="1746725" cy="646331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MCU</a:t>
              </a:r>
              <a:endPara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AD0CF2D-B9AC-4736-AE99-E216E06B7209}"/>
              </a:ext>
            </a:extLst>
          </p:cNvPr>
          <p:cNvGrpSpPr/>
          <p:nvPr/>
        </p:nvGrpSpPr>
        <p:grpSpPr>
          <a:xfrm>
            <a:off x="7270219" y="2318733"/>
            <a:ext cx="1622957" cy="1367508"/>
            <a:chOff x="6874571" y="3137146"/>
            <a:chExt cx="1795397" cy="1367508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836B998-BC5B-4E65-AD34-293EE7848A55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CC99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3" eaLnBrk="0" latinLnBrk="1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순서도: 문서 49">
              <a:extLst>
                <a:ext uri="{FF2B5EF4-FFF2-40B4-BE49-F238E27FC236}">
                  <a16:creationId xmlns:a16="http://schemas.microsoft.com/office/drawing/2014/main" id="{17D14B9D-C807-4FE0-8B8E-8063FEDCE33E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A2A5F34-1B0C-4B8C-BF37-A2A3370AE859}"/>
                </a:ext>
              </a:extLst>
            </p:cNvPr>
            <p:cNvSpPr/>
            <p:nvPr/>
          </p:nvSpPr>
          <p:spPr>
            <a:xfrm>
              <a:off x="6874571" y="3642777"/>
              <a:ext cx="17953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ko-KR" altLang="en-US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확장</a:t>
              </a: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커넥트</a:t>
              </a:r>
              <a:endPara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696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 </a:t>
            </a:r>
            <a:r>
              <a:rPr lang="ko-KR" altLang="en-US" sz="2000" spc="0" dirty="0">
                <a:solidFill>
                  <a:schemeClr val="tx1"/>
                </a:solidFill>
              </a:rPr>
              <a:t>회로도 개요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D04E398-2721-4ECB-BBBF-8CFFD9A9C08A}"/>
              </a:ext>
            </a:extLst>
          </p:cNvPr>
          <p:cNvGrpSpPr/>
          <p:nvPr/>
        </p:nvGrpSpPr>
        <p:grpSpPr>
          <a:xfrm>
            <a:off x="539751" y="1557338"/>
            <a:ext cx="4104258" cy="3102644"/>
            <a:chOff x="256705" y="195263"/>
            <a:chExt cx="6547543" cy="494966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12DC4E2-B0BC-4F23-B5E8-A0A1BCDB0B2A}"/>
                </a:ext>
              </a:extLst>
            </p:cNvPr>
            <p:cNvSpPr/>
            <p:nvPr/>
          </p:nvSpPr>
          <p:spPr bwMode="auto">
            <a:xfrm>
              <a:off x="256705" y="195263"/>
              <a:ext cx="6547543" cy="4949663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65000"/>
                </a:schemeClr>
              </a:bgClr>
            </a:patt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marL="0"/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 and power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09BC302-60E5-4218-90C6-9F4E8A543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44"/>
            <a:stretch/>
          </p:blipFill>
          <p:spPr>
            <a:xfrm>
              <a:off x="298128" y="248444"/>
              <a:ext cx="6470972" cy="4382198"/>
            </a:xfrm>
            <a:prstGeom prst="rect">
              <a:avLst/>
            </a:prstGeom>
          </p:spPr>
        </p:pic>
      </p:grp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467DF007-9504-4D43-BC54-4B15786C48C8}"/>
              </a:ext>
            </a:extLst>
          </p:cNvPr>
          <p:cNvSpPr txBox="1">
            <a:spLocks/>
          </p:cNvSpPr>
          <p:nvPr/>
        </p:nvSpPr>
        <p:spPr>
          <a:xfrm>
            <a:off x="4760408" y="1615082"/>
            <a:ext cx="4189917" cy="261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spc="0" dirty="0">
                <a:solidFill>
                  <a:schemeClr val="tx1"/>
                </a:solidFill>
              </a:rPr>
              <a:t>회로도 </a:t>
            </a:r>
            <a:r>
              <a:rPr lang="ko-KR" altLang="en-US" sz="1600" spc="0" dirty="0" err="1">
                <a:solidFill>
                  <a:schemeClr val="tx1"/>
                </a:solidFill>
              </a:rPr>
              <a:t>페이지끼리의</a:t>
            </a:r>
            <a:r>
              <a:rPr lang="ko-KR" altLang="en-US" sz="1600" spc="0" dirty="0">
                <a:solidFill>
                  <a:schemeClr val="tx1"/>
                </a:solidFill>
              </a:rPr>
              <a:t> 전체적인 연결 상태와 전원 관련된 부분 설명</a:t>
            </a:r>
            <a:endParaRPr lang="en-US" altLang="ko-KR" sz="1600" spc="0" dirty="0">
              <a:solidFill>
                <a:schemeClr val="tx1"/>
              </a:solidFill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spc="0" dirty="0">
                <a:solidFill>
                  <a:schemeClr val="tx1"/>
                </a:solidFill>
              </a:rPr>
              <a:t>각 파트들의 연결선에 대한 정보가 굵고 얇은 선으로 표시</a:t>
            </a:r>
            <a:br>
              <a:rPr lang="en-US" altLang="ko-KR" sz="1600" spc="0" dirty="0">
                <a:solidFill>
                  <a:schemeClr val="tx1"/>
                </a:solidFill>
              </a:rPr>
            </a:br>
            <a:br>
              <a:rPr lang="en-US" altLang="ko-KR" sz="1600" spc="0" dirty="0">
                <a:solidFill>
                  <a:schemeClr val="tx1"/>
                </a:solidFill>
              </a:rPr>
            </a:br>
            <a:br>
              <a:rPr lang="en-US" altLang="ko-KR" sz="1600" spc="0" dirty="0">
                <a:solidFill>
                  <a:schemeClr val="tx1"/>
                </a:solidFill>
              </a:rPr>
            </a:br>
            <a:br>
              <a:rPr lang="en-US" altLang="ko-KR" sz="1600" spc="0" dirty="0">
                <a:solidFill>
                  <a:schemeClr val="tx1"/>
                </a:solidFill>
              </a:rPr>
            </a:br>
            <a:endParaRPr lang="ko-KR" altLang="en-US" sz="1600" spc="0" dirty="0">
              <a:solidFill>
                <a:schemeClr val="tx1"/>
              </a:solidFill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spc="0" dirty="0">
                <a:solidFill>
                  <a:schemeClr val="tx1"/>
                </a:solidFill>
              </a:rPr>
              <a:t>각 페이지들의 전체적인 연결 상태를 한눈에 볼 수 있게 정리한 페이지</a:t>
            </a:r>
            <a:endParaRPr lang="en-US" altLang="ko-KR" sz="1600" spc="0" dirty="0">
              <a:solidFill>
                <a:schemeClr val="tx1"/>
              </a:solidFill>
            </a:endParaRPr>
          </a:p>
        </p:txBody>
      </p:sp>
      <p:sp>
        <p:nvSpPr>
          <p:cNvPr id="35" name="텍스트 개체 틀 7">
            <a:extLst>
              <a:ext uri="{FF2B5EF4-FFF2-40B4-BE49-F238E27FC236}">
                <a16:creationId xmlns:a16="http://schemas.microsoft.com/office/drawing/2014/main" id="{228C87C3-EC26-4AA8-8F61-F9296203B679}"/>
              </a:ext>
            </a:extLst>
          </p:cNvPr>
          <p:cNvSpPr txBox="1">
            <a:spLocks/>
          </p:cNvSpPr>
          <p:nvPr/>
        </p:nvSpPr>
        <p:spPr>
          <a:xfrm>
            <a:off x="5004047" y="2787774"/>
            <a:ext cx="3889127" cy="714793"/>
          </a:xfrm>
          <a:prstGeom prst="rect">
            <a:avLst/>
          </a:prstGeom>
          <a:solidFill>
            <a:srgbClr val="404040">
              <a:alpha val="10196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180975" indent="-180975" algn="l"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sz="1600" spc="0" dirty="0">
                <a:solidFill>
                  <a:schemeClr val="tx1"/>
                </a:solidFill>
              </a:rPr>
              <a:t>굵은 선 </a:t>
            </a:r>
            <a:r>
              <a:rPr lang="en-US" altLang="ko-KR" sz="1600" spc="0" dirty="0">
                <a:solidFill>
                  <a:schemeClr val="tx1"/>
                </a:solidFill>
              </a:rPr>
              <a:t>:</a:t>
            </a:r>
            <a:r>
              <a:rPr lang="ko-KR" altLang="en-US" sz="1600" spc="0" dirty="0">
                <a:solidFill>
                  <a:schemeClr val="tx1"/>
                </a:solidFill>
              </a:rPr>
              <a:t> </a:t>
            </a:r>
            <a:r>
              <a:rPr lang="en-US" altLang="ko-KR" sz="1600" spc="0" dirty="0">
                <a:solidFill>
                  <a:schemeClr val="tx1"/>
                </a:solidFill>
              </a:rPr>
              <a:t>1</a:t>
            </a:r>
            <a:r>
              <a:rPr lang="ko-KR" altLang="en-US" sz="1600" spc="0" dirty="0">
                <a:solidFill>
                  <a:schemeClr val="tx1"/>
                </a:solidFill>
              </a:rPr>
              <a:t>개 라인 이상의 버스 라인</a:t>
            </a:r>
            <a:endParaRPr lang="en-US" altLang="ko-KR" sz="1600" spc="0" dirty="0">
              <a:solidFill>
                <a:schemeClr val="tx1"/>
              </a:solidFill>
            </a:endParaRPr>
          </a:p>
          <a:p>
            <a:pPr marL="180975" indent="-180975" algn="l"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sz="1600" spc="0" dirty="0">
                <a:solidFill>
                  <a:schemeClr val="tx1"/>
                </a:solidFill>
              </a:rPr>
              <a:t>얇은 선 </a:t>
            </a:r>
            <a:r>
              <a:rPr lang="en-US" altLang="ko-KR" sz="1600" spc="0" dirty="0">
                <a:solidFill>
                  <a:schemeClr val="tx1"/>
                </a:solidFill>
              </a:rPr>
              <a:t>:</a:t>
            </a:r>
            <a:r>
              <a:rPr lang="ko-KR" altLang="en-US" sz="1600" spc="0" dirty="0">
                <a:solidFill>
                  <a:schemeClr val="tx1"/>
                </a:solidFill>
              </a:rPr>
              <a:t> </a:t>
            </a:r>
            <a:r>
              <a:rPr lang="en-US" altLang="ko-KR" sz="1600" spc="0" dirty="0">
                <a:solidFill>
                  <a:schemeClr val="tx1"/>
                </a:solidFill>
              </a:rPr>
              <a:t>1</a:t>
            </a:r>
            <a:r>
              <a:rPr lang="ko-KR" altLang="en-US" sz="1600" spc="0" dirty="0">
                <a:solidFill>
                  <a:schemeClr val="tx1"/>
                </a:solidFill>
              </a:rPr>
              <a:t>개의 라인</a:t>
            </a:r>
            <a:endParaRPr lang="en-US" altLang="ko-KR" sz="1600" spc="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A86D2-A189-40F8-BB8E-2AA3A64FC587}"/>
              </a:ext>
            </a:extLst>
          </p:cNvPr>
          <p:cNvSpPr txBox="1"/>
          <p:nvPr/>
        </p:nvSpPr>
        <p:spPr bwMode="auto">
          <a:xfrm>
            <a:off x="539749" y="4621882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430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AC943D-717A-4288-9CFD-EF19A1182304}"/>
              </a:ext>
            </a:extLst>
          </p:cNvPr>
          <p:cNvGrpSpPr/>
          <p:nvPr/>
        </p:nvGrpSpPr>
        <p:grpSpPr>
          <a:xfrm>
            <a:off x="539752" y="1557338"/>
            <a:ext cx="5295356" cy="3102644"/>
            <a:chOff x="256705" y="195264"/>
            <a:chExt cx="5899471" cy="345660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933A6DA-4E79-4A53-BD0D-F4E5EC2B7866}"/>
                </a:ext>
              </a:extLst>
            </p:cNvPr>
            <p:cNvSpPr/>
            <p:nvPr/>
          </p:nvSpPr>
          <p:spPr bwMode="auto">
            <a:xfrm>
              <a:off x="256705" y="195264"/>
              <a:ext cx="5899471" cy="3456606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65000"/>
                </a:schemeClr>
              </a:bgClr>
            </a:patt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marL="0"/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 and power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MCU, ST-Link,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커넥터 파트 연결 </a:t>
              </a:r>
              <a:endPara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C978618-26CB-4C85-9A15-A75915F71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028" y="243181"/>
              <a:ext cx="5830478" cy="3019083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91DD89F-9EE3-4FFA-B260-AE696938CA51}"/>
                </a:ext>
              </a:extLst>
            </p:cNvPr>
            <p:cNvSpPr/>
            <p:nvPr/>
          </p:nvSpPr>
          <p:spPr bwMode="auto">
            <a:xfrm rot="16200000">
              <a:off x="390395" y="190345"/>
              <a:ext cx="1492603" cy="1686031"/>
            </a:xfrm>
            <a:prstGeom prst="roundRect">
              <a:avLst>
                <a:gd name="adj" fmla="val 5295"/>
              </a:avLst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 w="38100">
              <a:solidFill>
                <a:srgbClr val="FF0066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6842C84-07C4-402D-9AA1-892C7A43D051}"/>
                </a:ext>
              </a:extLst>
            </p:cNvPr>
            <p:cNvSpPr/>
            <p:nvPr/>
          </p:nvSpPr>
          <p:spPr bwMode="auto">
            <a:xfrm rot="16200000">
              <a:off x="505564" y="1601656"/>
              <a:ext cx="1262268" cy="1686031"/>
            </a:xfrm>
            <a:prstGeom prst="roundRect">
              <a:avLst>
                <a:gd name="adj" fmla="val 5295"/>
              </a:avLst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 w="38100">
              <a:solidFill>
                <a:srgbClr val="FF0066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F9402FE-BA7A-46A9-B473-B6846054A7D8}"/>
                </a:ext>
              </a:extLst>
            </p:cNvPr>
            <p:cNvSpPr/>
            <p:nvPr/>
          </p:nvSpPr>
          <p:spPr bwMode="auto">
            <a:xfrm rot="16200000">
              <a:off x="3702669" y="581961"/>
              <a:ext cx="2715104" cy="2128570"/>
            </a:xfrm>
            <a:prstGeom prst="roundRect">
              <a:avLst>
                <a:gd name="adj" fmla="val 5295"/>
              </a:avLst>
            </a:prstGeom>
            <a:solidFill>
              <a:schemeClr val="tx1">
                <a:lumMod val="75000"/>
                <a:lumOff val="25000"/>
                <a:alpha val="10000"/>
              </a:schemeClr>
            </a:solidFill>
            <a:ln w="38100">
              <a:solidFill>
                <a:srgbClr val="FF0066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Nucleo-F429 </a:t>
            </a:r>
            <a:r>
              <a:rPr lang="ko-KR" altLang="en-US" sz="2000" spc="0" dirty="0">
                <a:solidFill>
                  <a:schemeClr val="tx1"/>
                </a:solidFill>
              </a:rPr>
              <a:t>회로도 개요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ADAA35-BC6B-4FC6-B98C-BBF3CBD94825}"/>
              </a:ext>
            </a:extLst>
          </p:cNvPr>
          <p:cNvGrpSpPr/>
          <p:nvPr/>
        </p:nvGrpSpPr>
        <p:grpSpPr>
          <a:xfrm>
            <a:off x="6056850" y="1565501"/>
            <a:ext cx="2636003" cy="562134"/>
            <a:chOff x="683567" y="3137146"/>
            <a:chExt cx="1795397" cy="136750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1CFBE7-BACF-4CE3-AED2-5DE26F23EFD3}"/>
                </a:ext>
              </a:extLst>
            </p:cNvPr>
            <p:cNvSpPr/>
            <p:nvPr/>
          </p:nvSpPr>
          <p:spPr bwMode="auto">
            <a:xfrm>
              <a:off x="683568" y="3137147"/>
              <a:ext cx="1795396" cy="1367507"/>
            </a:xfrm>
            <a:prstGeom prst="rect">
              <a:avLst/>
            </a:prstGeom>
            <a:solidFill>
              <a:srgbClr val="E48E1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/>
              <a:endPara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순서도: 문서 20">
              <a:extLst>
                <a:ext uri="{FF2B5EF4-FFF2-40B4-BE49-F238E27FC236}">
                  <a16:creationId xmlns:a16="http://schemas.microsoft.com/office/drawing/2014/main" id="{F9ABE675-D44B-4C18-8018-352D5D333652}"/>
                </a:ext>
              </a:extLst>
            </p:cNvPr>
            <p:cNvSpPr/>
            <p:nvPr/>
          </p:nvSpPr>
          <p:spPr bwMode="auto">
            <a:xfrm>
              <a:off x="683567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B88DCA-3581-4EC7-B4BD-0627FF1DF5A6}"/>
                </a:ext>
              </a:extLst>
            </p:cNvPr>
            <p:cNvSpPr/>
            <p:nvPr/>
          </p:nvSpPr>
          <p:spPr>
            <a:xfrm>
              <a:off x="707903" y="3504277"/>
              <a:ext cx="1746725" cy="646331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U_Connection</a:t>
              </a: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2F8357-A144-4C87-BC85-60BBDDECE6C5}"/>
              </a:ext>
            </a:extLst>
          </p:cNvPr>
          <p:cNvSpPr/>
          <p:nvPr/>
        </p:nvSpPr>
        <p:spPr>
          <a:xfrm>
            <a:off x="6038985" y="2085751"/>
            <a:ext cx="2671732" cy="2821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1800" b="1" dirty="0">
                <a:solidFill>
                  <a:srgbClr val="E48E1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 파트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73C81E8-2B33-4A1A-8FBA-558B8643A642}"/>
              </a:ext>
            </a:extLst>
          </p:cNvPr>
          <p:cNvGrpSpPr/>
          <p:nvPr/>
        </p:nvGrpSpPr>
        <p:grpSpPr>
          <a:xfrm>
            <a:off x="6056850" y="2582836"/>
            <a:ext cx="2636003" cy="562134"/>
            <a:chOff x="4932039" y="3137146"/>
            <a:chExt cx="1795397" cy="13675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CA3F5AC-77E3-4F12-9C09-858A4E5D35E3}"/>
                </a:ext>
              </a:extLst>
            </p:cNvPr>
            <p:cNvSpPr/>
            <p:nvPr/>
          </p:nvSpPr>
          <p:spPr bwMode="auto">
            <a:xfrm>
              <a:off x="4932040" y="3137147"/>
              <a:ext cx="1795396" cy="1367507"/>
            </a:xfrm>
            <a:prstGeom prst="rect">
              <a:avLst/>
            </a:prstGeom>
            <a:solidFill>
              <a:srgbClr val="EE70A3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순서도: 문서 26">
              <a:extLst>
                <a:ext uri="{FF2B5EF4-FFF2-40B4-BE49-F238E27FC236}">
                  <a16:creationId xmlns:a16="http://schemas.microsoft.com/office/drawing/2014/main" id="{611996E8-1238-416D-AF0D-77363AF7B732}"/>
                </a:ext>
              </a:extLst>
            </p:cNvPr>
            <p:cNvSpPr/>
            <p:nvPr/>
          </p:nvSpPr>
          <p:spPr bwMode="auto">
            <a:xfrm>
              <a:off x="4932039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392ED1A-E081-402C-BE56-4A7E008CB705}"/>
                </a:ext>
              </a:extLst>
            </p:cNvPr>
            <p:cNvSpPr/>
            <p:nvPr/>
          </p:nvSpPr>
          <p:spPr>
            <a:xfrm>
              <a:off x="4956375" y="3365778"/>
              <a:ext cx="1746725" cy="92333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U_MCU_144 </a:t>
              </a:r>
              <a:r>
                <a:rPr lang="ko-KR" altLang="en-US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A8BF503-C9C8-4A40-8090-837D196B765F}"/>
              </a:ext>
            </a:extLst>
          </p:cNvPr>
          <p:cNvGrpSpPr/>
          <p:nvPr/>
        </p:nvGrpSpPr>
        <p:grpSpPr>
          <a:xfrm>
            <a:off x="6028971" y="3628859"/>
            <a:ext cx="2691764" cy="562134"/>
            <a:chOff x="6855582" y="3137146"/>
            <a:chExt cx="1833376" cy="136750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0A50BEC-7CE9-4FB6-A24F-B2F508D37FC8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CC99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lvl="3"/>
              <a:endParaRPr lang="en-US" altLang="ko-KR" dirty="0"/>
            </a:p>
          </p:txBody>
        </p:sp>
        <p:sp>
          <p:nvSpPr>
            <p:cNvPr id="38" name="순서도: 문서 37">
              <a:extLst>
                <a:ext uri="{FF2B5EF4-FFF2-40B4-BE49-F238E27FC236}">
                  <a16:creationId xmlns:a16="http://schemas.microsoft.com/office/drawing/2014/main" id="{66FA4D86-883C-486C-9794-D718C13FAA3B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371EE16-8744-4948-8600-C071237D5F1F}"/>
                </a:ext>
              </a:extLst>
            </p:cNvPr>
            <p:cNvSpPr/>
            <p:nvPr/>
          </p:nvSpPr>
          <p:spPr>
            <a:xfrm>
              <a:off x="6855582" y="3378203"/>
              <a:ext cx="1833376" cy="8984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U_ST_LINK_V2-1 </a:t>
              </a:r>
              <a:r>
                <a:rPr lang="ko-KR" altLang="en-US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523E76-F0CF-4891-B3FE-4F277C5C9EF4}"/>
              </a:ext>
            </a:extLst>
          </p:cNvPr>
          <p:cNvSpPr/>
          <p:nvPr/>
        </p:nvSpPr>
        <p:spPr>
          <a:xfrm>
            <a:off x="6056851" y="3093863"/>
            <a:ext cx="2636001" cy="36593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rgbClr val="EE70A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800" b="1" dirty="0">
                <a:solidFill>
                  <a:srgbClr val="EE70A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56FED49-8253-4049-BF63-0C24EF3CEDE7}"/>
              </a:ext>
            </a:extLst>
          </p:cNvPr>
          <p:cNvSpPr/>
          <p:nvPr/>
        </p:nvSpPr>
        <p:spPr>
          <a:xfrm>
            <a:off x="6055194" y="4173983"/>
            <a:ext cx="2639314" cy="36593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</a:t>
            </a:r>
            <a:r>
              <a:rPr lang="ko-KR" altLang="en-US" sz="18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4C7C99-32D9-4593-80F6-7C4672E646F5}"/>
              </a:ext>
            </a:extLst>
          </p:cNvPr>
          <p:cNvSpPr txBox="1"/>
          <p:nvPr/>
        </p:nvSpPr>
        <p:spPr bwMode="auto">
          <a:xfrm>
            <a:off x="539749" y="4621882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0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58563F-919D-4480-B6D2-26969E7A2A8B}"/>
              </a:ext>
            </a:extLst>
          </p:cNvPr>
          <p:cNvSpPr/>
          <p:nvPr/>
        </p:nvSpPr>
        <p:spPr bwMode="auto">
          <a:xfrm>
            <a:off x="3455975" y="1557338"/>
            <a:ext cx="2232049" cy="3115543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32-bit ARM Cortex MCUs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F4E081-42AC-4815-A6E2-69FE289B7924}"/>
              </a:ext>
            </a:extLst>
          </p:cNvPr>
          <p:cNvSpPr txBox="1"/>
          <p:nvPr/>
        </p:nvSpPr>
        <p:spPr bwMode="auto">
          <a:xfrm>
            <a:off x="467346" y="4706112"/>
            <a:ext cx="6110968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https://www.st.com/en/microcontrollers-microprocessors/stm32-32-bit-arm-cortex-mcus.html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A5CAA032-CDFD-4091-9C42-0BC90EBC47D4}"/>
              </a:ext>
            </a:extLst>
          </p:cNvPr>
          <p:cNvSpPr/>
          <p:nvPr/>
        </p:nvSpPr>
        <p:spPr bwMode="auto">
          <a:xfrm>
            <a:off x="817991" y="1188452"/>
            <a:ext cx="97277" cy="83859"/>
          </a:xfrm>
          <a:prstGeom prst="hexagon">
            <a:avLst/>
          </a:prstGeom>
          <a:solidFill>
            <a:srgbClr val="FFFFFF">
              <a:alpha val="50196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STM32</a:t>
            </a:r>
            <a:r>
              <a:rPr lang="ko-KR" altLang="en-US" sz="2000" spc="0">
                <a:solidFill>
                  <a:schemeClr val="tx1"/>
                </a:solidFill>
              </a:rPr>
              <a:t>시리즈 </a:t>
            </a:r>
            <a:r>
              <a:rPr lang="en-US" altLang="ko-KR" sz="2000" spc="0">
                <a:solidFill>
                  <a:schemeClr val="tx1"/>
                </a:solidFill>
              </a:rPr>
              <a:t>Core </a:t>
            </a:r>
            <a:r>
              <a:rPr lang="ko-KR" altLang="en-US" sz="2000" spc="0">
                <a:solidFill>
                  <a:schemeClr val="tx1"/>
                </a:solidFill>
              </a:rPr>
              <a:t>분류</a:t>
            </a:r>
            <a:endParaRPr lang="ko-KR" altLang="en-US" sz="2000" spc="0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0A74E8-B85D-4F6A-9F9E-131AC2B04A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AD134B0-FD0F-4828-81C6-BF680A74C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617" y="1625938"/>
            <a:ext cx="2098399" cy="27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94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7987704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and power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MCU, ST-Link,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 파트 연결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81754D-ECCA-41A4-9FA8-390018682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8" y="257216"/>
            <a:ext cx="7867439" cy="407384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893ADD-5AC5-4CD8-9D32-356380120837}"/>
              </a:ext>
            </a:extLst>
          </p:cNvPr>
          <p:cNvSpPr/>
          <p:nvPr/>
        </p:nvSpPr>
        <p:spPr bwMode="auto">
          <a:xfrm rot="16200000">
            <a:off x="3777319" y="-1544573"/>
            <a:ext cx="273660" cy="4608513"/>
          </a:xfrm>
          <a:prstGeom prst="roundRect">
            <a:avLst>
              <a:gd name="adj" fmla="val 50000"/>
            </a:avLst>
          </a:prstGeom>
          <a:solidFill>
            <a:srgbClr val="00B0F0">
              <a:alpha val="10000"/>
            </a:srgb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5" name="양쪽 대괄호 44">
            <a:extLst>
              <a:ext uri="{FF2B5EF4-FFF2-40B4-BE49-F238E27FC236}">
                <a16:creationId xmlns:a16="http://schemas.microsoft.com/office/drawing/2014/main" id="{31DBECF5-6D50-4A2C-A36D-3C2300D0A199}"/>
              </a:ext>
            </a:extLst>
          </p:cNvPr>
          <p:cNvSpPr/>
          <p:nvPr/>
        </p:nvSpPr>
        <p:spPr bwMode="auto">
          <a:xfrm rot="5400000">
            <a:off x="3021551" y="-533007"/>
            <a:ext cx="1785196" cy="569047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U_Connection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페이지에서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U_MCU_144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연결되어 있다는 의미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정보를 통해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PA[0..15]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GPIO PA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버스의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번부터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핀이 커넥터로 연결되어 있음을 알 수 있음</a:t>
            </a:r>
          </a:p>
        </p:txBody>
      </p:sp>
      <p:sp>
        <p:nvSpPr>
          <p:cNvPr id="46" name="순서도: 문서 45">
            <a:extLst>
              <a:ext uri="{FF2B5EF4-FFF2-40B4-BE49-F238E27FC236}">
                <a16:creationId xmlns:a16="http://schemas.microsoft.com/office/drawing/2014/main" id="{7133CBD2-387B-4979-BCD2-9D57C6248D47}"/>
              </a:ext>
            </a:extLst>
          </p:cNvPr>
          <p:cNvSpPr/>
          <p:nvPr/>
        </p:nvSpPr>
        <p:spPr bwMode="auto">
          <a:xfrm>
            <a:off x="1068912" y="1419622"/>
            <a:ext cx="5690474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PA[0..15]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8E62DAC-3E91-408B-B5D0-13300BC8CBDB}"/>
              </a:ext>
            </a:extLst>
          </p:cNvPr>
          <p:cNvSpPr/>
          <p:nvPr/>
        </p:nvSpPr>
        <p:spPr bwMode="auto">
          <a:xfrm>
            <a:off x="2230025" y="2802999"/>
            <a:ext cx="2072994" cy="252000"/>
          </a:xfrm>
          <a:prstGeom prst="rec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marL="0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커넥터로 연결되어 있음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양쪽 대괄호 49">
            <a:extLst>
              <a:ext uri="{FF2B5EF4-FFF2-40B4-BE49-F238E27FC236}">
                <a16:creationId xmlns:a16="http://schemas.microsoft.com/office/drawing/2014/main" id="{B77695A5-E465-4123-9532-0FD560614B79}"/>
              </a:ext>
            </a:extLst>
          </p:cNvPr>
          <p:cNvSpPr/>
          <p:nvPr/>
        </p:nvSpPr>
        <p:spPr>
          <a:xfrm>
            <a:off x="2339751" y="3284837"/>
            <a:ext cx="4419631" cy="391628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36000" tIns="72000" bIns="72000" rtlCol="0" anchor="t">
            <a:spAutoFit/>
          </a:bodyPr>
          <a:lstStyle/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연속된 이름의 여러 개의 라인을 버스라고 함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1FDDAB9-AA66-4587-B926-ACCA8EDDA1EC}"/>
              </a:ext>
            </a:extLst>
          </p:cNvPr>
          <p:cNvCxnSpPr>
            <a:cxnSpLocks/>
          </p:cNvCxnSpPr>
          <p:nvPr/>
        </p:nvCxnSpPr>
        <p:spPr>
          <a:xfrm>
            <a:off x="2339752" y="3062163"/>
            <a:ext cx="0" cy="614302"/>
          </a:xfrm>
          <a:prstGeom prst="lin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2AA502-06D2-49DC-AFFC-03AD96F9E5F1}"/>
              </a:ext>
            </a:extLst>
          </p:cNvPr>
          <p:cNvSpPr txBox="1"/>
          <p:nvPr/>
        </p:nvSpPr>
        <p:spPr bwMode="auto">
          <a:xfrm>
            <a:off x="179512" y="4671612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92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7987704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and power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MCU, ST-Link,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 파트 연결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81754D-ECCA-41A4-9FA8-390018682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8" y="257216"/>
            <a:ext cx="7867439" cy="407384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893ADD-5AC5-4CD8-9D32-356380120837}"/>
              </a:ext>
            </a:extLst>
          </p:cNvPr>
          <p:cNvSpPr/>
          <p:nvPr/>
        </p:nvSpPr>
        <p:spPr bwMode="auto">
          <a:xfrm rot="16200000">
            <a:off x="3299742" y="-1066995"/>
            <a:ext cx="1228816" cy="4608513"/>
          </a:xfrm>
          <a:prstGeom prst="roundRect">
            <a:avLst>
              <a:gd name="adj" fmla="val 11243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순서도: 문서 10">
            <a:extLst>
              <a:ext uri="{FF2B5EF4-FFF2-40B4-BE49-F238E27FC236}">
                <a16:creationId xmlns:a16="http://schemas.microsoft.com/office/drawing/2014/main" id="{0AC80EB2-EBBC-413C-84F5-19EE3A36A307}"/>
              </a:ext>
            </a:extLst>
          </p:cNvPr>
          <p:cNvSpPr/>
          <p:nvPr/>
        </p:nvSpPr>
        <p:spPr bwMode="auto">
          <a:xfrm>
            <a:off x="1609893" y="2030995"/>
            <a:ext cx="4608514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 파트와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파트에 연결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FB54A-6170-4DCA-B588-F5C686375ACE}"/>
              </a:ext>
            </a:extLst>
          </p:cNvPr>
          <p:cNvSpPr txBox="1"/>
          <p:nvPr/>
        </p:nvSpPr>
        <p:spPr bwMode="auto">
          <a:xfrm>
            <a:off x="179512" y="4671612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530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7987704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and power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MCU, ST-Link,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 파트 연결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81754D-ECCA-41A4-9FA8-390018682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8" y="257216"/>
            <a:ext cx="7867439" cy="407384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893ADD-5AC5-4CD8-9D32-356380120837}"/>
              </a:ext>
            </a:extLst>
          </p:cNvPr>
          <p:cNvSpPr/>
          <p:nvPr/>
        </p:nvSpPr>
        <p:spPr bwMode="auto">
          <a:xfrm rot="16200000">
            <a:off x="3800884" y="480357"/>
            <a:ext cx="226536" cy="460851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EED81B86-261D-4C25-83EA-99B7DFB9132C}"/>
              </a:ext>
            </a:extLst>
          </p:cNvPr>
          <p:cNvSpPr/>
          <p:nvPr/>
        </p:nvSpPr>
        <p:spPr bwMode="auto">
          <a:xfrm rot="5400000">
            <a:off x="3298674" y="835066"/>
            <a:ext cx="1230950" cy="569047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Reset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 파트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MCU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ST-Link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파트에 모두 연결되어 있음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순서도: 문서 8">
            <a:extLst>
              <a:ext uri="{FF2B5EF4-FFF2-40B4-BE49-F238E27FC236}">
                <a16:creationId xmlns:a16="http://schemas.microsoft.com/office/drawing/2014/main" id="{6B74EDA7-284D-4DA0-ADF5-6C1A3B2D8E5A}"/>
              </a:ext>
            </a:extLst>
          </p:cNvPr>
          <p:cNvSpPr/>
          <p:nvPr/>
        </p:nvSpPr>
        <p:spPr bwMode="auto">
          <a:xfrm>
            <a:off x="1068912" y="3064817"/>
            <a:ext cx="5690474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NRST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AA943-8F7C-4FCD-8375-61F7CD2BD0C5}"/>
              </a:ext>
            </a:extLst>
          </p:cNvPr>
          <p:cNvSpPr txBox="1"/>
          <p:nvPr/>
        </p:nvSpPr>
        <p:spPr bwMode="auto">
          <a:xfrm>
            <a:off x="179512" y="4671612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578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7987704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and power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MCU, ST-Link,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 파트 연결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81754D-ECCA-41A4-9FA8-390018682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8" y="257216"/>
            <a:ext cx="7867439" cy="407384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893ADD-5AC5-4CD8-9D32-356380120837}"/>
              </a:ext>
            </a:extLst>
          </p:cNvPr>
          <p:cNvSpPr/>
          <p:nvPr/>
        </p:nvSpPr>
        <p:spPr bwMode="auto">
          <a:xfrm rot="16200000">
            <a:off x="3671913" y="777728"/>
            <a:ext cx="484480" cy="460851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EED81B86-261D-4C25-83EA-99B7DFB9132C}"/>
              </a:ext>
            </a:extLst>
          </p:cNvPr>
          <p:cNvSpPr/>
          <p:nvPr/>
        </p:nvSpPr>
        <p:spPr bwMode="auto">
          <a:xfrm rot="5400000">
            <a:off x="3298674" y="-853888"/>
            <a:ext cx="1230950" cy="569047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디버거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관련 핀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파트에 연결되어 있음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순서도: 문서 8">
            <a:extLst>
              <a:ext uri="{FF2B5EF4-FFF2-40B4-BE49-F238E27FC236}">
                <a16:creationId xmlns:a16="http://schemas.microsoft.com/office/drawing/2014/main" id="{6B74EDA7-284D-4DA0-ADF5-6C1A3B2D8E5A}"/>
              </a:ext>
            </a:extLst>
          </p:cNvPr>
          <p:cNvSpPr/>
          <p:nvPr/>
        </p:nvSpPr>
        <p:spPr bwMode="auto">
          <a:xfrm>
            <a:off x="1068912" y="1375863"/>
            <a:ext cx="5690474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TCK, TMS, SWO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E8FE8-CF93-4CC9-81DB-53BE62CFA9A1}"/>
              </a:ext>
            </a:extLst>
          </p:cNvPr>
          <p:cNvSpPr txBox="1"/>
          <p:nvPr/>
        </p:nvSpPr>
        <p:spPr bwMode="auto">
          <a:xfrm>
            <a:off x="179512" y="4671612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759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7987704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and power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MCU, ST-Link,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 파트 연결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81754D-ECCA-41A4-9FA8-390018682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8" y="257216"/>
            <a:ext cx="7867439" cy="407384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893ADD-5AC5-4CD8-9D32-356380120837}"/>
              </a:ext>
            </a:extLst>
          </p:cNvPr>
          <p:cNvSpPr/>
          <p:nvPr/>
        </p:nvSpPr>
        <p:spPr bwMode="auto">
          <a:xfrm rot="16200000">
            <a:off x="3748421" y="1115205"/>
            <a:ext cx="331465" cy="460851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EED81B86-261D-4C25-83EA-99B7DFB9132C}"/>
              </a:ext>
            </a:extLst>
          </p:cNvPr>
          <p:cNvSpPr/>
          <p:nvPr/>
        </p:nvSpPr>
        <p:spPr bwMode="auto">
          <a:xfrm rot="5400000">
            <a:off x="3141840" y="-702196"/>
            <a:ext cx="1544618" cy="569047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UART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파트에 연결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호스트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UART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연결하는데 사용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순서도: 문서 8">
            <a:extLst>
              <a:ext uri="{FF2B5EF4-FFF2-40B4-BE49-F238E27FC236}">
                <a16:creationId xmlns:a16="http://schemas.microsoft.com/office/drawing/2014/main" id="{6B74EDA7-284D-4DA0-ADF5-6C1A3B2D8E5A}"/>
              </a:ext>
            </a:extLst>
          </p:cNvPr>
          <p:cNvSpPr/>
          <p:nvPr/>
        </p:nvSpPr>
        <p:spPr bwMode="auto">
          <a:xfrm>
            <a:off x="1068912" y="1370721"/>
            <a:ext cx="5690474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STLK_RX,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STLK_TX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9D4FEF-E3ED-47B3-A7A8-3F9334D535A6}"/>
              </a:ext>
            </a:extLst>
          </p:cNvPr>
          <p:cNvSpPr txBox="1"/>
          <p:nvPr/>
        </p:nvSpPr>
        <p:spPr bwMode="auto">
          <a:xfrm>
            <a:off x="179512" y="4671612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279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33A6DA-4E79-4A53-BD0D-F4E5EC2B7866}"/>
              </a:ext>
            </a:extLst>
          </p:cNvPr>
          <p:cNvSpPr/>
          <p:nvPr/>
        </p:nvSpPr>
        <p:spPr bwMode="auto">
          <a:xfrm>
            <a:off x="539752" y="1557338"/>
            <a:ext cx="4222748" cy="310264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b"/>
          <a:lstStyle/>
          <a:p>
            <a:pPr marL="0"/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and power</a:t>
            </a:r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MCU, USB, Ethernet </a:t>
            </a:r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연결 </a:t>
            </a: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4D68B0D-8644-4CAD-86A5-5123CA04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6" y="1600348"/>
            <a:ext cx="4146140" cy="27099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91DD89F-9EE3-4FFA-B260-AE696938CA51}"/>
              </a:ext>
            </a:extLst>
          </p:cNvPr>
          <p:cNvSpPr/>
          <p:nvPr/>
        </p:nvSpPr>
        <p:spPr bwMode="auto">
          <a:xfrm rot="16200000">
            <a:off x="3412551" y="1422796"/>
            <a:ext cx="1133012" cy="1566890"/>
          </a:xfrm>
          <a:prstGeom prst="roundRect">
            <a:avLst>
              <a:gd name="adj" fmla="val 5295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6842C84-07C4-402D-9AA1-892C7A43D051}"/>
              </a:ext>
            </a:extLst>
          </p:cNvPr>
          <p:cNvSpPr/>
          <p:nvPr/>
        </p:nvSpPr>
        <p:spPr bwMode="auto">
          <a:xfrm rot="16200000">
            <a:off x="3210297" y="2758065"/>
            <a:ext cx="1537527" cy="1566891"/>
          </a:xfrm>
          <a:prstGeom prst="roundRect">
            <a:avLst>
              <a:gd name="adj" fmla="val 5295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MCU, USB, Ethernet </a:t>
            </a:r>
            <a:r>
              <a:rPr lang="ko-KR" altLang="en-US" sz="2000" spc="0" dirty="0">
                <a:solidFill>
                  <a:schemeClr val="tx1"/>
                </a:solidFill>
              </a:rPr>
              <a:t>파트 연결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623968-097E-41C8-B63C-42168368D1AB}"/>
              </a:ext>
            </a:extLst>
          </p:cNvPr>
          <p:cNvGrpSpPr/>
          <p:nvPr/>
        </p:nvGrpSpPr>
        <p:grpSpPr>
          <a:xfrm>
            <a:off x="5292080" y="2044388"/>
            <a:ext cx="2636003" cy="562134"/>
            <a:chOff x="683567" y="3137146"/>
            <a:chExt cx="1795397" cy="136750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6971219-4B77-494D-B6F1-F8EE420EB267}"/>
                </a:ext>
              </a:extLst>
            </p:cNvPr>
            <p:cNvSpPr/>
            <p:nvPr/>
          </p:nvSpPr>
          <p:spPr bwMode="auto">
            <a:xfrm>
              <a:off x="683568" y="3137147"/>
              <a:ext cx="1795396" cy="1367507"/>
            </a:xfrm>
            <a:prstGeom prst="rect">
              <a:avLst/>
            </a:prstGeom>
            <a:solidFill>
              <a:srgbClr val="E48E1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/>
              <a:endPara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순서도: 문서 33">
              <a:extLst>
                <a:ext uri="{FF2B5EF4-FFF2-40B4-BE49-F238E27FC236}">
                  <a16:creationId xmlns:a16="http://schemas.microsoft.com/office/drawing/2014/main" id="{801D8562-EB08-418D-9066-B5ADA5718526}"/>
                </a:ext>
              </a:extLst>
            </p:cNvPr>
            <p:cNvSpPr/>
            <p:nvPr/>
          </p:nvSpPr>
          <p:spPr bwMode="auto">
            <a:xfrm>
              <a:off x="683567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3E6FB78-1C50-443B-BA81-F92A53342036}"/>
                </a:ext>
              </a:extLst>
            </p:cNvPr>
            <p:cNvSpPr/>
            <p:nvPr/>
          </p:nvSpPr>
          <p:spPr>
            <a:xfrm>
              <a:off x="707903" y="3504277"/>
              <a:ext cx="1746725" cy="646331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U_USB </a:t>
              </a:r>
              <a:r>
                <a:rPr lang="ko-KR" altLang="en-US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페이지는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C2D0BF-6DF9-44D2-B688-CB89249D921C}"/>
              </a:ext>
            </a:extLst>
          </p:cNvPr>
          <p:cNvSpPr/>
          <p:nvPr/>
        </p:nvSpPr>
        <p:spPr>
          <a:xfrm>
            <a:off x="5274215" y="2564638"/>
            <a:ext cx="2671732" cy="2821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rgbClr val="E48E1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800" b="1" dirty="0">
                <a:solidFill>
                  <a:srgbClr val="E48E1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  <a:endParaRPr lang="en-US" altLang="ko-KR" sz="1800" b="1" dirty="0">
              <a:solidFill>
                <a:srgbClr val="E48E1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2918240-EEF0-49D1-8E87-CC8F966175E3}"/>
              </a:ext>
            </a:extLst>
          </p:cNvPr>
          <p:cNvGrpSpPr/>
          <p:nvPr/>
        </p:nvGrpSpPr>
        <p:grpSpPr>
          <a:xfrm>
            <a:off x="5292080" y="3061723"/>
            <a:ext cx="2636003" cy="562134"/>
            <a:chOff x="4932039" y="3137146"/>
            <a:chExt cx="1795397" cy="136750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FF657B2-05CC-4FF1-BD76-6490F587793D}"/>
                </a:ext>
              </a:extLst>
            </p:cNvPr>
            <p:cNvSpPr/>
            <p:nvPr/>
          </p:nvSpPr>
          <p:spPr bwMode="auto">
            <a:xfrm>
              <a:off x="4932040" y="3137147"/>
              <a:ext cx="1795396" cy="1367507"/>
            </a:xfrm>
            <a:prstGeom prst="rect">
              <a:avLst/>
            </a:prstGeom>
            <a:solidFill>
              <a:srgbClr val="EE70A3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순서도: 문서 46">
              <a:extLst>
                <a:ext uri="{FF2B5EF4-FFF2-40B4-BE49-F238E27FC236}">
                  <a16:creationId xmlns:a16="http://schemas.microsoft.com/office/drawing/2014/main" id="{425A10AA-98E5-406E-A619-1ED254935F5C}"/>
                </a:ext>
              </a:extLst>
            </p:cNvPr>
            <p:cNvSpPr/>
            <p:nvPr/>
          </p:nvSpPr>
          <p:spPr bwMode="auto">
            <a:xfrm>
              <a:off x="4932039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E4DECD3-EF81-49C2-A25E-FB2DABA76E47}"/>
                </a:ext>
              </a:extLst>
            </p:cNvPr>
            <p:cNvSpPr/>
            <p:nvPr/>
          </p:nvSpPr>
          <p:spPr>
            <a:xfrm>
              <a:off x="4956375" y="3365778"/>
              <a:ext cx="1746725" cy="92333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U_Ethernet</a:t>
              </a: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</a:t>
              </a: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98345BD-ACE0-4743-9754-E45882F5A0AA}"/>
              </a:ext>
            </a:extLst>
          </p:cNvPr>
          <p:cNvSpPr/>
          <p:nvPr/>
        </p:nvSpPr>
        <p:spPr>
          <a:xfrm>
            <a:off x="5292081" y="3572750"/>
            <a:ext cx="2636001" cy="36593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rgbClr val="EE70A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</a:t>
            </a:r>
            <a:r>
              <a:rPr lang="ko-KR" altLang="en-US" sz="1800" b="1" dirty="0">
                <a:solidFill>
                  <a:srgbClr val="EE70A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8A7CE-B1E6-49B6-B3A0-8C369A69D519}"/>
              </a:ext>
            </a:extLst>
          </p:cNvPr>
          <p:cNvSpPr txBox="1"/>
          <p:nvPr/>
        </p:nvSpPr>
        <p:spPr bwMode="auto">
          <a:xfrm>
            <a:off x="601393" y="4698182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948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33A6DA-4E79-4A53-BD0D-F4E5EC2B7866}"/>
              </a:ext>
            </a:extLst>
          </p:cNvPr>
          <p:cNvSpPr/>
          <p:nvPr/>
        </p:nvSpPr>
        <p:spPr bwMode="auto">
          <a:xfrm>
            <a:off x="539752" y="1557338"/>
            <a:ext cx="4222748" cy="310264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b"/>
          <a:lstStyle/>
          <a:p>
            <a:pPr marL="0"/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and power</a:t>
            </a:r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MCU, USB, Ethernet </a:t>
            </a:r>
            <a:r>
              <a:rPr lang="ko-KR" altLang="en-US" sz="15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연결 </a:t>
            </a:r>
            <a:endParaRPr lang="en-US" altLang="ko-KR" sz="15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4D68B0D-8644-4CAD-86A5-5123CA04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6" y="1600348"/>
            <a:ext cx="4146140" cy="27099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91DD89F-9EE3-4FFA-B260-AE696938CA51}"/>
              </a:ext>
            </a:extLst>
          </p:cNvPr>
          <p:cNvSpPr/>
          <p:nvPr/>
        </p:nvSpPr>
        <p:spPr bwMode="auto">
          <a:xfrm rot="16200000">
            <a:off x="3412551" y="1422796"/>
            <a:ext cx="1133012" cy="1566890"/>
          </a:xfrm>
          <a:prstGeom prst="roundRect">
            <a:avLst>
              <a:gd name="adj" fmla="val 5295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6842C84-07C4-402D-9AA1-892C7A43D051}"/>
              </a:ext>
            </a:extLst>
          </p:cNvPr>
          <p:cNvSpPr/>
          <p:nvPr/>
        </p:nvSpPr>
        <p:spPr bwMode="auto">
          <a:xfrm rot="16200000">
            <a:off x="3210297" y="2758065"/>
            <a:ext cx="1537527" cy="1566891"/>
          </a:xfrm>
          <a:prstGeom prst="roundRect">
            <a:avLst>
              <a:gd name="adj" fmla="val 5295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MCU, USB, Ethernet </a:t>
            </a:r>
            <a:r>
              <a:rPr lang="ko-KR" altLang="en-US" sz="2000" spc="0" dirty="0">
                <a:solidFill>
                  <a:schemeClr val="tx1"/>
                </a:solidFill>
              </a:rPr>
              <a:t>파트 연결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27" name="모서리가 둥근 직사각형 12">
            <a:extLst>
              <a:ext uri="{FF2B5EF4-FFF2-40B4-BE49-F238E27FC236}">
                <a16:creationId xmlns:a16="http://schemas.microsoft.com/office/drawing/2014/main" id="{3DC5957D-6FDA-4914-9820-9576B7B02A94}"/>
              </a:ext>
            </a:extLst>
          </p:cNvPr>
          <p:cNvSpPr/>
          <p:nvPr/>
        </p:nvSpPr>
        <p:spPr bwMode="auto">
          <a:xfrm>
            <a:off x="5106436" y="2371182"/>
            <a:ext cx="3786740" cy="1017778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모서리가 둥근 직사각형 13">
            <a:extLst>
              <a:ext uri="{FF2B5EF4-FFF2-40B4-BE49-F238E27FC236}">
                <a16:creationId xmlns:a16="http://schemas.microsoft.com/office/drawing/2014/main" id="{013E552E-FEC4-412B-9F50-E5DCBC8AD477}"/>
              </a:ext>
            </a:extLst>
          </p:cNvPr>
          <p:cNvSpPr/>
          <p:nvPr/>
        </p:nvSpPr>
        <p:spPr bwMode="auto">
          <a:xfrm>
            <a:off x="4835464" y="2623411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A93988-0CB4-4827-AB77-F87CFF6F61C5}"/>
              </a:ext>
            </a:extLst>
          </p:cNvPr>
          <p:cNvSpPr/>
          <p:nvPr/>
        </p:nvSpPr>
        <p:spPr>
          <a:xfrm>
            <a:off x="5292080" y="2452856"/>
            <a:ext cx="3601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STM32F429 MCU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컨트롤러를 내장하고 있어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신호들이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파트와 연결되어 있음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5C98B-605D-4F0A-9310-318641F7AA38}"/>
              </a:ext>
            </a:extLst>
          </p:cNvPr>
          <p:cNvSpPr txBox="1"/>
          <p:nvPr/>
        </p:nvSpPr>
        <p:spPr bwMode="auto">
          <a:xfrm>
            <a:off x="601393" y="4698182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729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6353645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and power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MCU, USB, Ethernet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연결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41C3F5-538C-47B7-A7A0-7210712EE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7" y="257216"/>
            <a:ext cx="6232913" cy="407384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893ADD-5AC5-4CD8-9D32-356380120837}"/>
              </a:ext>
            </a:extLst>
          </p:cNvPr>
          <p:cNvSpPr/>
          <p:nvPr/>
        </p:nvSpPr>
        <p:spPr bwMode="auto">
          <a:xfrm rot="16200000">
            <a:off x="3296088" y="-687795"/>
            <a:ext cx="715366" cy="3384374"/>
          </a:xfrm>
          <a:prstGeom prst="roundRect">
            <a:avLst>
              <a:gd name="adj" fmla="val 21488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EED81B86-261D-4C25-83EA-99B7DFB9132C}"/>
              </a:ext>
            </a:extLst>
          </p:cNvPr>
          <p:cNvSpPr/>
          <p:nvPr/>
        </p:nvSpPr>
        <p:spPr bwMode="auto">
          <a:xfrm rot="5400000">
            <a:off x="3197278" y="-806179"/>
            <a:ext cx="912986" cy="569047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신호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순서도: 문서 8">
            <a:extLst>
              <a:ext uri="{FF2B5EF4-FFF2-40B4-BE49-F238E27FC236}">
                <a16:creationId xmlns:a16="http://schemas.microsoft.com/office/drawing/2014/main" id="{6B74EDA7-284D-4DA0-ADF5-6C1A3B2D8E5A}"/>
              </a:ext>
            </a:extLst>
          </p:cNvPr>
          <p:cNvSpPr/>
          <p:nvPr/>
        </p:nvSpPr>
        <p:spPr bwMode="auto">
          <a:xfrm>
            <a:off x="808534" y="1582554"/>
            <a:ext cx="5690474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USB_DP, USB_DM, USB_VBUS, USB_ID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2">
            <a:extLst>
              <a:ext uri="{FF2B5EF4-FFF2-40B4-BE49-F238E27FC236}">
                <a16:creationId xmlns:a16="http://schemas.microsoft.com/office/drawing/2014/main" id="{9FA41C10-88C4-4EF1-AB90-7CF58BE6F18D}"/>
              </a:ext>
            </a:extLst>
          </p:cNvPr>
          <p:cNvSpPr/>
          <p:nvPr/>
        </p:nvSpPr>
        <p:spPr bwMode="auto">
          <a:xfrm>
            <a:off x="825053" y="2687413"/>
            <a:ext cx="5713619" cy="786452"/>
          </a:xfrm>
          <a:prstGeom prst="rightBracket">
            <a:avLst>
              <a:gd name="adj" fmla="val 0"/>
            </a:avLst>
          </a:prstGeom>
          <a:solidFill>
            <a:srgbClr val="FFECF3"/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13">
            <a:extLst>
              <a:ext uri="{FF2B5EF4-FFF2-40B4-BE49-F238E27FC236}">
                <a16:creationId xmlns:a16="http://schemas.microsoft.com/office/drawing/2014/main" id="{611A2329-55B0-4408-BF18-5551EBD62197}"/>
              </a:ext>
            </a:extLst>
          </p:cNvPr>
          <p:cNvSpPr/>
          <p:nvPr/>
        </p:nvSpPr>
        <p:spPr bwMode="auto">
          <a:xfrm>
            <a:off x="554082" y="2823979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DE3C15-2610-4015-A10D-AA84BE5EDDAD}"/>
              </a:ext>
            </a:extLst>
          </p:cNvPr>
          <p:cNvSpPr/>
          <p:nvPr/>
        </p:nvSpPr>
        <p:spPr>
          <a:xfrm>
            <a:off x="1010698" y="2786376"/>
            <a:ext cx="54335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STM32F429 MCU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컨트롤러를 내장하고 있어</a:t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신호들이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파트와 연결되어 있음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65692-8582-4669-97E4-8BF14C062C0F}"/>
              </a:ext>
            </a:extLst>
          </p:cNvPr>
          <p:cNvSpPr txBox="1"/>
          <p:nvPr/>
        </p:nvSpPr>
        <p:spPr bwMode="auto">
          <a:xfrm>
            <a:off x="250825" y="4670645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30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6353645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and power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MCU, USB, Ethernet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연결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41C3F5-538C-47B7-A7A0-7210712EE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7" y="257216"/>
            <a:ext cx="6232913" cy="407384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893ADD-5AC5-4CD8-9D32-356380120837}"/>
              </a:ext>
            </a:extLst>
          </p:cNvPr>
          <p:cNvSpPr/>
          <p:nvPr/>
        </p:nvSpPr>
        <p:spPr bwMode="auto">
          <a:xfrm rot="16200000">
            <a:off x="3440228" y="-353338"/>
            <a:ext cx="645021" cy="4104456"/>
          </a:xfrm>
          <a:prstGeom prst="roundRect">
            <a:avLst>
              <a:gd name="adj" fmla="val 21488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EED81B86-261D-4C25-83EA-99B7DFB9132C}"/>
              </a:ext>
            </a:extLst>
          </p:cNvPr>
          <p:cNvSpPr/>
          <p:nvPr/>
        </p:nvSpPr>
        <p:spPr bwMode="auto">
          <a:xfrm rot="5400000">
            <a:off x="3306245" y="-76509"/>
            <a:ext cx="912986" cy="569047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연결상태 체크나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제어관련 신호들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순서도: 문서 8">
            <a:extLst>
              <a:ext uri="{FF2B5EF4-FFF2-40B4-BE49-F238E27FC236}">
                <a16:creationId xmlns:a16="http://schemas.microsoft.com/office/drawing/2014/main" id="{6B74EDA7-284D-4DA0-ADF5-6C1A3B2D8E5A}"/>
              </a:ext>
            </a:extLst>
          </p:cNvPr>
          <p:cNvSpPr/>
          <p:nvPr/>
        </p:nvSpPr>
        <p:spPr bwMode="auto">
          <a:xfrm>
            <a:off x="917501" y="2312224"/>
            <a:ext cx="5690474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USB_GPIO_OUT, USB_GPIO_IN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E280A-DDC4-42DA-AFF4-3B58FF19A73F}"/>
              </a:ext>
            </a:extLst>
          </p:cNvPr>
          <p:cNvSpPr txBox="1"/>
          <p:nvPr/>
        </p:nvSpPr>
        <p:spPr bwMode="auto">
          <a:xfrm>
            <a:off x="250825" y="4670645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220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6353645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and power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MCU, USB, Ethernet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연결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41C3F5-538C-47B7-A7A0-7210712EE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7" y="257216"/>
            <a:ext cx="6232913" cy="4073842"/>
          </a:xfrm>
          <a:prstGeom prst="rect">
            <a:avLst/>
          </a:prstGeom>
        </p:spPr>
      </p:pic>
      <p:sp>
        <p:nvSpPr>
          <p:cNvPr id="16" name="모서리가 둥근 직사각형 12">
            <a:extLst>
              <a:ext uri="{FF2B5EF4-FFF2-40B4-BE49-F238E27FC236}">
                <a16:creationId xmlns:a16="http://schemas.microsoft.com/office/drawing/2014/main" id="{64C63E89-6AE1-4169-B7BA-D10F8808ABAE}"/>
              </a:ext>
            </a:extLst>
          </p:cNvPr>
          <p:cNvSpPr/>
          <p:nvPr/>
        </p:nvSpPr>
        <p:spPr bwMode="auto">
          <a:xfrm>
            <a:off x="825053" y="634604"/>
            <a:ext cx="5713619" cy="786452"/>
          </a:xfrm>
          <a:prstGeom prst="rightBracket">
            <a:avLst>
              <a:gd name="adj" fmla="val 0"/>
            </a:avLst>
          </a:prstGeom>
          <a:solidFill>
            <a:srgbClr val="FFECF3"/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3">
            <a:extLst>
              <a:ext uri="{FF2B5EF4-FFF2-40B4-BE49-F238E27FC236}">
                <a16:creationId xmlns:a16="http://schemas.microsoft.com/office/drawing/2014/main" id="{929658B3-778B-4BB1-ABF4-DB1C4917767F}"/>
              </a:ext>
            </a:extLst>
          </p:cNvPr>
          <p:cNvSpPr/>
          <p:nvPr/>
        </p:nvSpPr>
        <p:spPr bwMode="auto">
          <a:xfrm>
            <a:off x="554082" y="771170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2AB29D-E0E1-4EA1-92E3-DAB9979C281A}"/>
              </a:ext>
            </a:extLst>
          </p:cNvPr>
          <p:cNvSpPr/>
          <p:nvPr/>
        </p:nvSpPr>
        <p:spPr>
          <a:xfrm>
            <a:off x="1010698" y="733567"/>
            <a:ext cx="54335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STM32F429 MCU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Ethernet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컨트롤러를 내장하고 있어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Ethernet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신호들이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Ethernet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파트와 연결되어 있음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6032B1D-3399-473F-B10E-DA639487B22F}"/>
              </a:ext>
            </a:extLst>
          </p:cNvPr>
          <p:cNvSpPr/>
          <p:nvPr/>
        </p:nvSpPr>
        <p:spPr bwMode="auto">
          <a:xfrm rot="16200000">
            <a:off x="2990380" y="1062135"/>
            <a:ext cx="1381873" cy="3941611"/>
          </a:xfrm>
          <a:prstGeom prst="roundRect">
            <a:avLst>
              <a:gd name="adj" fmla="val 13906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순서도: 문서 20">
            <a:extLst>
              <a:ext uri="{FF2B5EF4-FFF2-40B4-BE49-F238E27FC236}">
                <a16:creationId xmlns:a16="http://schemas.microsoft.com/office/drawing/2014/main" id="{29B260B5-C2B3-43CF-A7C0-9ED88EE957F3}"/>
              </a:ext>
            </a:extLst>
          </p:cNvPr>
          <p:cNvSpPr/>
          <p:nvPr/>
        </p:nvSpPr>
        <p:spPr bwMode="auto">
          <a:xfrm>
            <a:off x="837532" y="1557622"/>
            <a:ext cx="5690474" cy="628052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RMII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시작하는 신호들이 모두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신호들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A88C5-6BBB-426F-8523-B86645802793}"/>
              </a:ext>
            </a:extLst>
          </p:cNvPr>
          <p:cNvSpPr txBox="1"/>
          <p:nvPr/>
        </p:nvSpPr>
        <p:spPr bwMode="auto">
          <a:xfrm>
            <a:off x="250825" y="4670645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23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A5CAA032-CDFD-4091-9C42-0BC90EBC47D4}"/>
              </a:ext>
            </a:extLst>
          </p:cNvPr>
          <p:cNvSpPr/>
          <p:nvPr/>
        </p:nvSpPr>
        <p:spPr bwMode="auto">
          <a:xfrm>
            <a:off x="817991" y="1188452"/>
            <a:ext cx="97277" cy="83859"/>
          </a:xfrm>
          <a:prstGeom prst="hexagon">
            <a:avLst/>
          </a:prstGeom>
          <a:solidFill>
            <a:srgbClr val="FFFFFF">
              <a:alpha val="50196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STM32</a:t>
            </a:r>
            <a:r>
              <a:rPr lang="ko-KR" altLang="en-US" sz="2000" spc="0">
                <a:solidFill>
                  <a:schemeClr val="tx1"/>
                </a:solidFill>
              </a:rPr>
              <a:t>시리즈 </a:t>
            </a:r>
            <a:r>
              <a:rPr lang="en-US" altLang="ko-KR" sz="2000" spc="0">
                <a:solidFill>
                  <a:schemeClr val="tx1"/>
                </a:solidFill>
              </a:rPr>
              <a:t>Core </a:t>
            </a:r>
            <a:r>
              <a:rPr lang="ko-KR" altLang="en-US" sz="2000" spc="0">
                <a:solidFill>
                  <a:schemeClr val="tx1"/>
                </a:solidFill>
              </a:rPr>
              <a:t>분류</a:t>
            </a:r>
            <a:endParaRPr lang="ko-KR" altLang="en-US" sz="2000" spc="0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0A74E8-B85D-4F6A-9F9E-131AC2B04A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93F3C35-C415-49ED-8DA5-097CCA01CD8A}"/>
              </a:ext>
            </a:extLst>
          </p:cNvPr>
          <p:cNvGrpSpPr/>
          <p:nvPr/>
        </p:nvGrpSpPr>
        <p:grpSpPr>
          <a:xfrm>
            <a:off x="4749370" y="1572925"/>
            <a:ext cx="2042626" cy="1070833"/>
            <a:chOff x="6874571" y="3137146"/>
            <a:chExt cx="1795397" cy="136750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D3AC9F-BDEB-4A01-9FCA-546058C88586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B0F0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3" eaLnBrk="0" latinLnBrk="1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순서도: 문서 22">
              <a:extLst>
                <a:ext uri="{FF2B5EF4-FFF2-40B4-BE49-F238E27FC236}">
                  <a16:creationId xmlns:a16="http://schemas.microsoft.com/office/drawing/2014/main" id="{6D156A17-FC59-43E2-99D3-652D42278862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9A957C-024A-4F34-AE71-22448E6F0B98}"/>
                </a:ext>
              </a:extLst>
            </p:cNvPr>
            <p:cNvSpPr/>
            <p:nvPr/>
          </p:nvSpPr>
          <p:spPr>
            <a:xfrm>
              <a:off x="6874571" y="3414745"/>
              <a:ext cx="1795397" cy="8253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Ultra Low Power MCU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90F978-DDC8-4D6E-8768-AFFBCFE9DE7E}"/>
              </a:ext>
            </a:extLst>
          </p:cNvPr>
          <p:cNvGrpSpPr/>
          <p:nvPr/>
        </p:nvGrpSpPr>
        <p:grpSpPr>
          <a:xfrm>
            <a:off x="2648193" y="1572925"/>
            <a:ext cx="2042626" cy="1070833"/>
            <a:chOff x="4932039" y="3137146"/>
            <a:chExt cx="1795397" cy="13675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7A5C060-779A-4061-B440-D3A1A86AE7A3}"/>
                </a:ext>
              </a:extLst>
            </p:cNvPr>
            <p:cNvSpPr/>
            <p:nvPr/>
          </p:nvSpPr>
          <p:spPr bwMode="auto">
            <a:xfrm>
              <a:off x="4932040" y="3137147"/>
              <a:ext cx="1795396" cy="1367507"/>
            </a:xfrm>
            <a:prstGeom prst="rect">
              <a:avLst/>
            </a:prstGeom>
            <a:solidFill>
              <a:srgbClr val="EE70A3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순서도: 문서 26">
              <a:extLst>
                <a:ext uri="{FF2B5EF4-FFF2-40B4-BE49-F238E27FC236}">
                  <a16:creationId xmlns:a16="http://schemas.microsoft.com/office/drawing/2014/main" id="{DE3B20D0-E82C-458F-8368-DD9A55E3C882}"/>
                </a:ext>
              </a:extLst>
            </p:cNvPr>
            <p:cNvSpPr/>
            <p:nvPr/>
          </p:nvSpPr>
          <p:spPr bwMode="auto">
            <a:xfrm>
              <a:off x="4932039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8CA3222-908D-40DF-B775-082375E62901}"/>
                </a:ext>
              </a:extLst>
            </p:cNvPr>
            <p:cNvSpPr/>
            <p:nvPr/>
          </p:nvSpPr>
          <p:spPr>
            <a:xfrm>
              <a:off x="4956375" y="3365778"/>
              <a:ext cx="1746725" cy="92333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Mainstream MCU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8D4669D-6026-43D4-91C1-2481A9867DC7}"/>
              </a:ext>
            </a:extLst>
          </p:cNvPr>
          <p:cNvGrpSpPr/>
          <p:nvPr/>
        </p:nvGrpSpPr>
        <p:grpSpPr>
          <a:xfrm>
            <a:off x="547017" y="1572925"/>
            <a:ext cx="2042626" cy="1070833"/>
            <a:chOff x="2627783" y="3137146"/>
            <a:chExt cx="1795397" cy="136750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CA327F-E099-45B8-AAC1-58C3DA26D899}"/>
                </a:ext>
              </a:extLst>
            </p:cNvPr>
            <p:cNvSpPr/>
            <p:nvPr/>
          </p:nvSpPr>
          <p:spPr bwMode="auto">
            <a:xfrm>
              <a:off x="2627784" y="3137147"/>
              <a:ext cx="1795396" cy="1367507"/>
            </a:xfrm>
            <a:prstGeom prst="rect">
              <a:avLst/>
            </a:prstGeom>
            <a:solidFill>
              <a:srgbClr val="667CE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순서도: 문서 31">
              <a:extLst>
                <a:ext uri="{FF2B5EF4-FFF2-40B4-BE49-F238E27FC236}">
                  <a16:creationId xmlns:a16="http://schemas.microsoft.com/office/drawing/2014/main" id="{F669B69A-BFEA-430F-BD3C-D9E5AF0CA100}"/>
                </a:ext>
              </a:extLst>
            </p:cNvPr>
            <p:cNvSpPr/>
            <p:nvPr/>
          </p:nvSpPr>
          <p:spPr bwMode="auto">
            <a:xfrm>
              <a:off x="2627783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BCBB250-6DF0-4F01-8E9B-E10EDBDD23E5}"/>
                </a:ext>
              </a:extLst>
            </p:cNvPr>
            <p:cNvSpPr/>
            <p:nvPr/>
          </p:nvSpPr>
          <p:spPr>
            <a:xfrm>
              <a:off x="2635410" y="3237875"/>
              <a:ext cx="1785389" cy="117913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High Performance MCU</a:t>
              </a:r>
              <a:endPara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32C8BC4-086A-429C-955A-309B74934C23}"/>
              </a:ext>
            </a:extLst>
          </p:cNvPr>
          <p:cNvGrpSpPr/>
          <p:nvPr/>
        </p:nvGrpSpPr>
        <p:grpSpPr>
          <a:xfrm>
            <a:off x="6870163" y="1572925"/>
            <a:ext cx="2042626" cy="1070833"/>
            <a:chOff x="6874571" y="3137146"/>
            <a:chExt cx="1795397" cy="136750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259D797-9088-43E4-AABD-32AF593A5FC7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CC99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lvl="3"/>
              <a:endParaRPr lang="en-US" altLang="ko-KR" dirty="0"/>
            </a:p>
          </p:txBody>
        </p:sp>
        <p:sp>
          <p:nvSpPr>
            <p:cNvPr id="37" name="순서도: 문서 36">
              <a:extLst>
                <a:ext uri="{FF2B5EF4-FFF2-40B4-BE49-F238E27FC236}">
                  <a16:creationId xmlns:a16="http://schemas.microsoft.com/office/drawing/2014/main" id="{8023555A-EE91-4495-B3D2-71C548A71897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B74D24-5FC8-4254-95D8-D66269619E8F}"/>
                </a:ext>
              </a:extLst>
            </p:cNvPr>
            <p:cNvSpPr/>
            <p:nvPr/>
          </p:nvSpPr>
          <p:spPr>
            <a:xfrm>
              <a:off x="6874571" y="3591614"/>
              <a:ext cx="1795397" cy="47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Wireless MCU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3D8A95-B7CE-4A22-AD59-E78B75E9FF6D}"/>
              </a:ext>
            </a:extLst>
          </p:cNvPr>
          <p:cNvSpPr/>
          <p:nvPr/>
        </p:nvSpPr>
        <p:spPr>
          <a:xfrm>
            <a:off x="661421" y="2913270"/>
            <a:ext cx="18138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600" b="1" dirty="0">
                <a:solidFill>
                  <a:srgbClr val="667CE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Cortex-M3 Cortex-M4 Cortex-M7</a:t>
            </a:r>
            <a:endParaRPr lang="ko-KR" altLang="en-US" sz="1600" b="1" dirty="0">
              <a:solidFill>
                <a:srgbClr val="667CE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51BD50-BBDA-45A9-BD71-A9E155F346CD}"/>
              </a:ext>
            </a:extLst>
          </p:cNvPr>
          <p:cNvCxnSpPr/>
          <p:nvPr/>
        </p:nvCxnSpPr>
        <p:spPr>
          <a:xfrm flipH="1">
            <a:off x="1568330" y="2631330"/>
            <a:ext cx="1" cy="278279"/>
          </a:xfrm>
          <a:prstGeom prst="line">
            <a:avLst/>
          </a:prstGeom>
          <a:ln w="12700" cap="sq">
            <a:solidFill>
              <a:srgbClr val="667CEC"/>
            </a:solidFill>
            <a:prstDash val="sysDot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5C90B4-CD77-42DB-AAFE-54E0787A75DA}"/>
              </a:ext>
            </a:extLst>
          </p:cNvPr>
          <p:cNvSpPr/>
          <p:nvPr/>
        </p:nvSpPr>
        <p:spPr>
          <a:xfrm>
            <a:off x="2762597" y="2913270"/>
            <a:ext cx="18138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600" b="1" dirty="0">
                <a:solidFill>
                  <a:srgbClr val="EE70A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Cortex-M0</a:t>
            </a:r>
          </a:p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600" b="1" dirty="0">
                <a:solidFill>
                  <a:srgbClr val="EE70A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Cortex-0+ Cortex-M3 Cortex-M4</a:t>
            </a:r>
            <a:endParaRPr lang="ko-KR" altLang="en-US" sz="1600" b="1" dirty="0">
              <a:solidFill>
                <a:srgbClr val="EE70A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3060B94-E336-4F18-88B9-6BBB8C8BB5D6}"/>
              </a:ext>
            </a:extLst>
          </p:cNvPr>
          <p:cNvCxnSpPr/>
          <p:nvPr/>
        </p:nvCxnSpPr>
        <p:spPr>
          <a:xfrm flipH="1">
            <a:off x="3669506" y="2631330"/>
            <a:ext cx="1" cy="278279"/>
          </a:xfrm>
          <a:prstGeom prst="line">
            <a:avLst/>
          </a:prstGeom>
          <a:ln w="12700" cap="sq">
            <a:solidFill>
              <a:srgbClr val="EE70A3"/>
            </a:solidFill>
            <a:prstDash val="sysDot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2531772-B54B-453A-9560-E33CD2695ED6}"/>
              </a:ext>
            </a:extLst>
          </p:cNvPr>
          <p:cNvSpPr/>
          <p:nvPr/>
        </p:nvSpPr>
        <p:spPr>
          <a:xfrm>
            <a:off x="4863774" y="2913270"/>
            <a:ext cx="18138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Cortex-M0</a:t>
            </a:r>
          </a:p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Cortex-0+ Cortex-M3 Cortex-M4</a:t>
            </a:r>
          </a:p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Cortex-M33</a:t>
            </a:r>
            <a:endParaRPr lang="ko-KR" altLang="en-US" sz="16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8D4B7C3-D1B8-4773-A337-4F90A8B7E3A7}"/>
              </a:ext>
            </a:extLst>
          </p:cNvPr>
          <p:cNvCxnSpPr/>
          <p:nvPr/>
        </p:nvCxnSpPr>
        <p:spPr>
          <a:xfrm flipH="1">
            <a:off x="5770683" y="2631330"/>
            <a:ext cx="1" cy="278279"/>
          </a:xfrm>
          <a:prstGeom prst="line">
            <a:avLst/>
          </a:prstGeom>
          <a:ln w="12700" cap="sq">
            <a:solidFill>
              <a:srgbClr val="00B0F0"/>
            </a:solidFill>
            <a:prstDash val="sysDot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9D3196F-340F-4221-A74C-B01E753ED441}"/>
              </a:ext>
            </a:extLst>
          </p:cNvPr>
          <p:cNvSpPr/>
          <p:nvPr/>
        </p:nvSpPr>
        <p:spPr>
          <a:xfrm>
            <a:off x="6833456" y="2913270"/>
            <a:ext cx="2116040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6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dual core</a:t>
            </a:r>
            <a:r>
              <a:rPr lang="ko-KR" altLang="en-US" sz="16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로서 </a:t>
            </a:r>
            <a:r>
              <a:rPr lang="en-US" altLang="ko-KR" sz="16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32MHz Cortex-M0</a:t>
            </a:r>
            <a:r>
              <a:rPr lang="ko-KR" altLang="en-US" sz="16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64MHz</a:t>
            </a:r>
            <a:r>
              <a:rPr lang="ko-KR" altLang="en-US" sz="16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Cortex-M4</a:t>
            </a:r>
            <a:r>
              <a:rPr lang="ko-KR" altLang="en-US" sz="16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구현됨</a:t>
            </a:r>
            <a:endParaRPr lang="en-US" altLang="ko-KR" sz="1600" b="1" dirty="0">
              <a:solidFill>
                <a:srgbClr val="00CC9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16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블루투스</a:t>
            </a:r>
            <a:r>
              <a:rPr lang="en-US" altLang="ko-KR" sz="16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err="1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지그비</a:t>
            </a:r>
            <a:r>
              <a:rPr lang="ko-KR" altLang="en-US" sz="1600" b="1" dirty="0">
                <a:solidFill>
                  <a:srgbClr val="00CC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등의 무선 통신에 사용됨</a:t>
            </a:r>
            <a:endParaRPr lang="en-US" altLang="ko-KR" sz="1600" b="1" dirty="0">
              <a:solidFill>
                <a:srgbClr val="00CC9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6B159C6-C614-4AC2-9F1F-D2311663A98F}"/>
              </a:ext>
            </a:extLst>
          </p:cNvPr>
          <p:cNvCxnSpPr/>
          <p:nvPr/>
        </p:nvCxnSpPr>
        <p:spPr>
          <a:xfrm flipH="1">
            <a:off x="7891476" y="2631330"/>
            <a:ext cx="1" cy="278279"/>
          </a:xfrm>
          <a:prstGeom prst="line">
            <a:avLst/>
          </a:prstGeom>
          <a:ln w="12700" cap="sq">
            <a:solidFill>
              <a:srgbClr val="00CC99"/>
            </a:solidFill>
            <a:prstDash val="sysDot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912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6353645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Top and power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MCU, USB, Ethernet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연결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41C3F5-538C-47B7-A7A0-7210712EE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7" y="257216"/>
            <a:ext cx="6232913" cy="407384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6032B1D-3399-473F-B10E-DA639487B22F}"/>
              </a:ext>
            </a:extLst>
          </p:cNvPr>
          <p:cNvSpPr/>
          <p:nvPr/>
        </p:nvSpPr>
        <p:spPr bwMode="auto">
          <a:xfrm rot="16200000">
            <a:off x="2448069" y="1775076"/>
            <a:ext cx="391155" cy="472080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순서도: 문서 20">
            <a:extLst>
              <a:ext uri="{FF2B5EF4-FFF2-40B4-BE49-F238E27FC236}">
                <a16:creationId xmlns:a16="http://schemas.microsoft.com/office/drawing/2014/main" id="{29B260B5-C2B3-43CF-A7C0-9ED88EE957F3}"/>
              </a:ext>
            </a:extLst>
          </p:cNvPr>
          <p:cNvSpPr/>
          <p:nvPr/>
        </p:nvSpPr>
        <p:spPr bwMode="auto">
          <a:xfrm>
            <a:off x="256237" y="3209133"/>
            <a:ext cx="4747811" cy="628052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NRST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신호가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파트에 연결되어 있음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3E24A-FB47-444C-923E-BC948DDFB830}"/>
              </a:ext>
            </a:extLst>
          </p:cNvPr>
          <p:cNvSpPr txBox="1"/>
          <p:nvPr/>
        </p:nvSpPr>
        <p:spPr bwMode="auto">
          <a:xfrm>
            <a:off x="250825" y="4670645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837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000" spc="0" dirty="0">
                <a:solidFill>
                  <a:schemeClr val="tx1"/>
                </a:solidFill>
              </a:rPr>
              <a:t>전원 관련 회로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6D67AC-D14F-4CC7-8A9B-923D0280E9CB}"/>
              </a:ext>
            </a:extLst>
          </p:cNvPr>
          <p:cNvGrpSpPr/>
          <p:nvPr/>
        </p:nvGrpSpPr>
        <p:grpSpPr>
          <a:xfrm>
            <a:off x="539751" y="1557338"/>
            <a:ext cx="4104258" cy="3102644"/>
            <a:chOff x="256705" y="195263"/>
            <a:chExt cx="6547543" cy="494966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C5BFFED-DB35-43D2-A73F-E29956AA8DC6}"/>
                </a:ext>
              </a:extLst>
            </p:cNvPr>
            <p:cNvSpPr/>
            <p:nvPr/>
          </p:nvSpPr>
          <p:spPr bwMode="auto">
            <a:xfrm>
              <a:off x="256705" y="195263"/>
              <a:ext cx="6547543" cy="4949663"/>
            </a:xfrm>
            <a:prstGeom prst="rect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65000"/>
                </a:schemeClr>
              </a:bgClr>
            </a:patt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marL="0"/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Top and power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0F984A1-26BF-430D-9B75-8FBE3542F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44"/>
            <a:stretch/>
          </p:blipFill>
          <p:spPr>
            <a:xfrm>
              <a:off x="298128" y="248444"/>
              <a:ext cx="6470972" cy="4382198"/>
            </a:xfrm>
            <a:prstGeom prst="rect">
              <a:avLst/>
            </a:prstGeom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0C20A9C-769A-4730-9D9D-7D4175661387}"/>
              </a:ext>
            </a:extLst>
          </p:cNvPr>
          <p:cNvSpPr/>
          <p:nvPr/>
        </p:nvSpPr>
        <p:spPr bwMode="auto">
          <a:xfrm rot="16200000">
            <a:off x="2286538" y="1669650"/>
            <a:ext cx="1258559" cy="3456384"/>
          </a:xfrm>
          <a:prstGeom prst="roundRect">
            <a:avLst>
              <a:gd name="adj" fmla="val 1745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63083F9C-4A6F-4BDE-B114-A8DE81A02AC4}"/>
              </a:ext>
            </a:extLst>
          </p:cNvPr>
          <p:cNvSpPr/>
          <p:nvPr/>
        </p:nvSpPr>
        <p:spPr>
          <a:xfrm flipH="1">
            <a:off x="4658318" y="3147814"/>
            <a:ext cx="2106861" cy="500056"/>
          </a:xfrm>
          <a:prstGeom prst="homePlate">
            <a:avLst>
              <a:gd name="adj" fmla="val 82381"/>
            </a:avLst>
          </a:prstGeom>
          <a:solidFill>
            <a:srgbClr val="FF0066"/>
          </a:solidFill>
          <a:ln>
            <a:noFill/>
          </a:ln>
        </p:spPr>
        <p:txBody>
          <a:bodyPr wrap="none" lIns="72000" tIns="0" rIns="0" bIns="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관련 회로도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798DD-AEF3-47B4-BD5F-F98717F339D1}"/>
              </a:ext>
            </a:extLst>
          </p:cNvPr>
          <p:cNvSpPr txBox="1"/>
          <p:nvPr/>
        </p:nvSpPr>
        <p:spPr bwMode="auto">
          <a:xfrm>
            <a:off x="565717" y="4659982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9067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5BFFED-DB35-43D2-A73F-E29956AA8DC6}"/>
              </a:ext>
            </a:extLst>
          </p:cNvPr>
          <p:cNvSpPr/>
          <p:nvPr/>
        </p:nvSpPr>
        <p:spPr bwMode="auto">
          <a:xfrm>
            <a:off x="539751" y="1557338"/>
            <a:ext cx="4104258" cy="310264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관련 회로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B09215-1D52-428B-BEB9-24231652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17" y="1590674"/>
            <a:ext cx="4056260" cy="278159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000" spc="0" dirty="0">
                <a:solidFill>
                  <a:schemeClr val="tx1"/>
                </a:solidFill>
              </a:rPr>
              <a:t>전원 관련 회로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A77261CD-E016-4504-BC34-570072C4BB5D}"/>
              </a:ext>
            </a:extLst>
          </p:cNvPr>
          <p:cNvSpPr txBox="1">
            <a:spLocks/>
          </p:cNvSpPr>
          <p:nvPr/>
        </p:nvSpPr>
        <p:spPr>
          <a:xfrm>
            <a:off x="4860032" y="2252786"/>
            <a:ext cx="3861304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Nucleo-F429</a:t>
            </a:r>
            <a:r>
              <a:rPr lang="ko-KR" altLang="en-US" sz="1800" spc="0" dirty="0">
                <a:solidFill>
                  <a:schemeClr val="tx1"/>
                </a:solidFill>
              </a:rPr>
              <a:t> 보드는 여러 전원소스를 활용하여 테스트할 수 있도록 설계되어 있음</a:t>
            </a:r>
            <a:endParaRPr lang="en-US" altLang="ko-KR" sz="1800" spc="0" dirty="0">
              <a:solidFill>
                <a:schemeClr val="tx1"/>
              </a:solidFill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endParaRPr lang="en-US" altLang="ko-KR" sz="1800" spc="0" dirty="0">
              <a:solidFill>
                <a:schemeClr val="tx1"/>
              </a:solidFill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USB</a:t>
            </a:r>
            <a:r>
              <a:rPr lang="ko-KR" altLang="en-US" sz="1800" spc="0" dirty="0">
                <a:solidFill>
                  <a:schemeClr val="tx1"/>
                </a:solidFill>
              </a:rPr>
              <a:t>전원이나 직접 외부 전원을 입력할 수 있음</a:t>
            </a:r>
            <a:endParaRPr lang="en-US" altLang="ko-KR" sz="1800" spc="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941056-573C-4A13-BE8E-B99EF56E0967}"/>
              </a:ext>
            </a:extLst>
          </p:cNvPr>
          <p:cNvSpPr txBox="1"/>
          <p:nvPr/>
        </p:nvSpPr>
        <p:spPr bwMode="auto">
          <a:xfrm>
            <a:off x="565717" y="4659982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309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6" y="195263"/>
            <a:ext cx="6039320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관련 회로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80CF8B-87AA-4E8F-ABDE-B01F65EE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6" y="257216"/>
            <a:ext cx="5911348" cy="405373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920BC82-CDE9-414C-80DC-064FA6B8EBE5}"/>
              </a:ext>
            </a:extLst>
          </p:cNvPr>
          <p:cNvSpPr/>
          <p:nvPr/>
        </p:nvSpPr>
        <p:spPr bwMode="auto">
          <a:xfrm rot="16200000">
            <a:off x="2557258" y="1051570"/>
            <a:ext cx="243973" cy="64807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7A76809C-777F-4DE3-8382-3CF91D1FFDD0}"/>
              </a:ext>
            </a:extLst>
          </p:cNvPr>
          <p:cNvSpPr/>
          <p:nvPr/>
        </p:nvSpPr>
        <p:spPr>
          <a:xfrm rot="16200000" flipH="1">
            <a:off x="2464544" y="536951"/>
            <a:ext cx="429401" cy="963453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A33D7-2C3D-4E76-BC25-B376DBA0FACA}"/>
              </a:ext>
            </a:extLst>
          </p:cNvPr>
          <p:cNvSpPr/>
          <p:nvPr/>
        </p:nvSpPr>
        <p:spPr>
          <a:xfrm>
            <a:off x="2173337" y="783960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소스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FFC82C8-6236-4435-9C0D-0E23649CB7EC}"/>
              </a:ext>
            </a:extLst>
          </p:cNvPr>
          <p:cNvSpPr/>
          <p:nvPr/>
        </p:nvSpPr>
        <p:spPr bwMode="auto">
          <a:xfrm rot="16200000">
            <a:off x="4663268" y="873735"/>
            <a:ext cx="243973" cy="64807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EEFAE4E9-3352-453B-B0E4-4EE9168537FD}"/>
              </a:ext>
            </a:extLst>
          </p:cNvPr>
          <p:cNvSpPr/>
          <p:nvPr/>
        </p:nvSpPr>
        <p:spPr>
          <a:xfrm rot="16200000" flipH="1">
            <a:off x="4570554" y="359116"/>
            <a:ext cx="429401" cy="963453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77AB38-D7C4-4995-A121-571268C193F3}"/>
              </a:ext>
            </a:extLst>
          </p:cNvPr>
          <p:cNvSpPr/>
          <p:nvPr/>
        </p:nvSpPr>
        <p:spPr>
          <a:xfrm>
            <a:off x="4279347" y="606125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소스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89B62D6-532B-40DF-B315-EA530CBAF5D6}"/>
              </a:ext>
            </a:extLst>
          </p:cNvPr>
          <p:cNvSpPr/>
          <p:nvPr/>
        </p:nvSpPr>
        <p:spPr bwMode="auto">
          <a:xfrm rot="16200000">
            <a:off x="2399568" y="1681041"/>
            <a:ext cx="243973" cy="64807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AA37B7FD-6AB4-43DD-BC40-511C98B69343}"/>
              </a:ext>
            </a:extLst>
          </p:cNvPr>
          <p:cNvSpPr/>
          <p:nvPr/>
        </p:nvSpPr>
        <p:spPr>
          <a:xfrm rot="16200000">
            <a:off x="2306855" y="1881825"/>
            <a:ext cx="429400" cy="963453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7CC23F-B152-4F35-A001-AC1BAB0FE5BD}"/>
              </a:ext>
            </a:extLst>
          </p:cNvPr>
          <p:cNvSpPr/>
          <p:nvPr/>
        </p:nvSpPr>
        <p:spPr>
          <a:xfrm>
            <a:off x="2015647" y="2292257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소스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3C72E70-E077-40EE-8537-CC4614930779}"/>
              </a:ext>
            </a:extLst>
          </p:cNvPr>
          <p:cNvSpPr/>
          <p:nvPr/>
        </p:nvSpPr>
        <p:spPr bwMode="auto">
          <a:xfrm rot="16200000">
            <a:off x="4582218" y="1975229"/>
            <a:ext cx="243973" cy="64807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383AF16A-8044-433C-9FE3-D08B5A235E94}"/>
              </a:ext>
            </a:extLst>
          </p:cNvPr>
          <p:cNvSpPr/>
          <p:nvPr/>
        </p:nvSpPr>
        <p:spPr>
          <a:xfrm rot="16200000">
            <a:off x="4489505" y="2176013"/>
            <a:ext cx="429400" cy="963453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4A797A-7E49-4C3F-9FD2-A54AD162AD67}"/>
              </a:ext>
            </a:extLst>
          </p:cNvPr>
          <p:cNvSpPr/>
          <p:nvPr/>
        </p:nvSpPr>
        <p:spPr>
          <a:xfrm>
            <a:off x="4198297" y="2586445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소스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EC57A-8FDB-4E28-B817-56E1B4A6CC4D}"/>
              </a:ext>
            </a:extLst>
          </p:cNvPr>
          <p:cNvSpPr txBox="1"/>
          <p:nvPr/>
        </p:nvSpPr>
        <p:spPr bwMode="auto">
          <a:xfrm>
            <a:off x="250825" y="465985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5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6" y="195263"/>
            <a:ext cx="6039320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관련 회로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80CF8B-87AA-4E8F-ABDE-B01F65EE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6" y="257216"/>
            <a:ext cx="5911348" cy="405373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BB31144-0EFF-4063-AAA0-2829DBE73291}"/>
              </a:ext>
            </a:extLst>
          </p:cNvPr>
          <p:cNvSpPr/>
          <p:nvPr/>
        </p:nvSpPr>
        <p:spPr bwMode="auto">
          <a:xfrm rot="16200000">
            <a:off x="5910134" y="1721629"/>
            <a:ext cx="243973" cy="64807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D48D857C-3749-41FD-AD2A-6E5B2367CF69}"/>
              </a:ext>
            </a:extLst>
          </p:cNvPr>
          <p:cNvSpPr/>
          <p:nvPr/>
        </p:nvSpPr>
        <p:spPr bwMode="auto">
          <a:xfrm rot="5400000">
            <a:off x="6540368" y="-205126"/>
            <a:ext cx="1163123" cy="284493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보드 전체에 입력되는</a:t>
            </a:r>
            <a:b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전원</a:t>
            </a:r>
          </a:p>
        </p:txBody>
      </p:sp>
      <p:sp>
        <p:nvSpPr>
          <p:cNvPr id="28" name="순서도: 문서 27">
            <a:extLst>
              <a:ext uri="{FF2B5EF4-FFF2-40B4-BE49-F238E27FC236}">
                <a16:creationId xmlns:a16="http://schemas.microsoft.com/office/drawing/2014/main" id="{7C677B5D-7DC8-4E7E-9278-93244F171B87}"/>
              </a:ext>
            </a:extLst>
          </p:cNvPr>
          <p:cNvSpPr/>
          <p:nvPr/>
        </p:nvSpPr>
        <p:spPr bwMode="auto">
          <a:xfrm>
            <a:off x="5699463" y="635769"/>
            <a:ext cx="2844934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+5V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E117280-2961-44FC-A439-DAC038368714}"/>
              </a:ext>
            </a:extLst>
          </p:cNvPr>
          <p:cNvSpPr/>
          <p:nvPr/>
        </p:nvSpPr>
        <p:spPr bwMode="auto">
          <a:xfrm rot="16200000">
            <a:off x="4921677" y="1898689"/>
            <a:ext cx="842066" cy="648072"/>
          </a:xfrm>
          <a:prstGeom prst="roundRect">
            <a:avLst>
              <a:gd name="adj" fmla="val 16196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1399A246-2E30-44C5-8785-58EC6A77FF29}"/>
              </a:ext>
            </a:extLst>
          </p:cNvPr>
          <p:cNvSpPr/>
          <p:nvPr/>
        </p:nvSpPr>
        <p:spPr bwMode="auto">
          <a:xfrm rot="5400000">
            <a:off x="2822291" y="1479128"/>
            <a:ext cx="1435816" cy="2844934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FF006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3x2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헤더핀으로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전원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소스중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한가지를 선택하는 점퍼를 설정하는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헤더핀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순서도: 문서 30">
            <a:extLst>
              <a:ext uri="{FF2B5EF4-FFF2-40B4-BE49-F238E27FC236}">
                <a16:creationId xmlns:a16="http://schemas.microsoft.com/office/drawing/2014/main" id="{CE7728FC-D5F1-47FF-99EA-43F6DB398E47}"/>
              </a:ext>
            </a:extLst>
          </p:cNvPr>
          <p:cNvSpPr/>
          <p:nvPr/>
        </p:nvSpPr>
        <p:spPr bwMode="auto">
          <a:xfrm>
            <a:off x="2117732" y="2183676"/>
            <a:ext cx="2844934" cy="519051"/>
          </a:xfrm>
          <a:prstGeom prst="flowChartDocument">
            <a:avLst/>
          </a:prstGeom>
          <a:solidFill>
            <a:srgbClr val="FF0066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E91FB6-D12F-4C04-9560-8842336CE35E}"/>
              </a:ext>
            </a:extLst>
          </p:cNvPr>
          <p:cNvSpPr txBox="1"/>
          <p:nvPr/>
        </p:nvSpPr>
        <p:spPr bwMode="auto">
          <a:xfrm>
            <a:off x="250825" y="465985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758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6" y="195263"/>
            <a:ext cx="6039320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관련 회로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80CF8B-87AA-4E8F-ABDE-B01F65EE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6" y="257216"/>
            <a:ext cx="5911348" cy="405373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B1D7E2E-A966-4788-8D8D-B3F58D41B484}"/>
              </a:ext>
            </a:extLst>
          </p:cNvPr>
          <p:cNvSpPr/>
          <p:nvPr/>
        </p:nvSpPr>
        <p:spPr bwMode="auto">
          <a:xfrm rot="16200000">
            <a:off x="4663268" y="873735"/>
            <a:ext cx="243973" cy="64807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09B4E105-2BCA-4DA8-8900-911D610FCC68}"/>
              </a:ext>
            </a:extLst>
          </p:cNvPr>
          <p:cNvSpPr/>
          <p:nvPr/>
        </p:nvSpPr>
        <p:spPr>
          <a:xfrm rot="16200000" flipH="1">
            <a:off x="4427235" y="-529381"/>
            <a:ext cx="716040" cy="2453812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A2DDCB-B781-4D3E-9CD9-DF5EDDB54A8A}"/>
              </a:ext>
            </a:extLst>
          </p:cNvPr>
          <p:cNvSpPr/>
          <p:nvPr/>
        </p:nvSpPr>
        <p:spPr>
          <a:xfrm>
            <a:off x="3620512" y="342259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JP3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6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 시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전원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5092CAE-610D-4B5C-B07F-5EA44701A72B}"/>
              </a:ext>
            </a:extLst>
          </p:cNvPr>
          <p:cNvSpPr/>
          <p:nvPr/>
        </p:nvSpPr>
        <p:spPr bwMode="auto">
          <a:xfrm rot="16200000">
            <a:off x="2379729" y="1665341"/>
            <a:ext cx="243973" cy="64807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B1D4C7ED-9F84-44B4-81C6-0942E4CBC978}"/>
              </a:ext>
            </a:extLst>
          </p:cNvPr>
          <p:cNvSpPr/>
          <p:nvPr/>
        </p:nvSpPr>
        <p:spPr>
          <a:xfrm rot="16200000" flipH="1">
            <a:off x="2143696" y="262225"/>
            <a:ext cx="716040" cy="2453812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23D9C1-18AD-41E7-90D6-8933AD1DBE04}"/>
              </a:ext>
            </a:extLst>
          </p:cNvPr>
          <p:cNvSpPr/>
          <p:nvPr/>
        </p:nvSpPr>
        <p:spPr>
          <a:xfrm>
            <a:off x="1336974" y="1133865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JP3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 시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전원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E9BB83-CF99-41E3-989C-EB0F4C056EEB}"/>
              </a:ext>
            </a:extLst>
          </p:cNvPr>
          <p:cNvSpPr/>
          <p:nvPr/>
        </p:nvSpPr>
        <p:spPr bwMode="auto">
          <a:xfrm>
            <a:off x="5127759" y="1894610"/>
            <a:ext cx="441892" cy="345050"/>
          </a:xfrm>
          <a:prstGeom prst="rect">
            <a:avLst/>
          </a:prstGeom>
          <a:noFill/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63499D9-7602-46EF-BF52-F4567B96C727}"/>
              </a:ext>
            </a:extLst>
          </p:cNvPr>
          <p:cNvCxnSpPr>
            <a:cxnSpLocks/>
            <a:stCxn id="11" idx="1"/>
            <a:endCxn id="2" idx="1"/>
          </p:cNvCxnSpPr>
          <p:nvPr/>
        </p:nvCxnSpPr>
        <p:spPr>
          <a:xfrm rot="16200000" flipH="1">
            <a:off x="4582819" y="1522194"/>
            <a:ext cx="747377" cy="342504"/>
          </a:xfrm>
          <a:prstGeom prst="bentConnector2">
            <a:avLst/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E1DFBB-0EB7-4B15-9A33-77D7637FACFA}"/>
              </a:ext>
            </a:extLst>
          </p:cNvPr>
          <p:cNvSpPr/>
          <p:nvPr/>
        </p:nvSpPr>
        <p:spPr bwMode="auto">
          <a:xfrm>
            <a:off x="5131255" y="2014736"/>
            <a:ext cx="441892" cy="345050"/>
          </a:xfrm>
          <a:prstGeom prst="rect">
            <a:avLst/>
          </a:prstGeom>
          <a:noFill/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8BA20F8-50AF-474E-A402-B9DFD356087C}"/>
              </a:ext>
            </a:extLst>
          </p:cNvPr>
          <p:cNvCxnSpPr>
            <a:cxnSpLocks/>
            <a:stCxn id="15" idx="1"/>
            <a:endCxn id="24" idx="1"/>
          </p:cNvCxnSpPr>
          <p:nvPr/>
        </p:nvCxnSpPr>
        <p:spPr>
          <a:xfrm rot="16200000" flipH="1">
            <a:off x="3778537" y="834542"/>
            <a:ext cx="75897" cy="2629539"/>
          </a:xfrm>
          <a:prstGeom prst="bentConnector4">
            <a:avLst>
              <a:gd name="adj1" fmla="val 100399"/>
              <a:gd name="adj2" fmla="val 5232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1B2C4DA-54E5-48D6-96B9-9431A04CD607}"/>
              </a:ext>
            </a:extLst>
          </p:cNvPr>
          <p:cNvSpPr/>
          <p:nvPr/>
        </p:nvSpPr>
        <p:spPr bwMode="auto">
          <a:xfrm flipH="1">
            <a:off x="6296026" y="2187260"/>
            <a:ext cx="364206" cy="1233596"/>
          </a:xfrm>
          <a:prstGeom prst="rect">
            <a:avLst/>
          </a:prstGeom>
          <a:noFill/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110E2BB-9B66-460B-B1E7-8E0D9C398B79}"/>
              </a:ext>
            </a:extLst>
          </p:cNvPr>
          <p:cNvSpPr/>
          <p:nvPr/>
        </p:nvSpPr>
        <p:spPr bwMode="auto">
          <a:xfrm rot="16200000">
            <a:off x="4520067" y="2095970"/>
            <a:ext cx="243973" cy="43880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7CC1658-55FF-4BEA-A4C6-A33826DDFDDD}"/>
              </a:ext>
            </a:extLst>
          </p:cNvPr>
          <p:cNvCxnSpPr/>
          <p:nvPr/>
        </p:nvCxnSpPr>
        <p:spPr>
          <a:xfrm>
            <a:off x="4851932" y="2302636"/>
            <a:ext cx="288032" cy="0"/>
          </a:xfrm>
          <a:prstGeom prst="line">
            <a:avLst/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41" name="화살표: 오각형 40">
            <a:extLst>
              <a:ext uri="{FF2B5EF4-FFF2-40B4-BE49-F238E27FC236}">
                <a16:creationId xmlns:a16="http://schemas.microsoft.com/office/drawing/2014/main" id="{D263384E-55CD-472D-AF7A-28DB5226B00E}"/>
              </a:ext>
            </a:extLst>
          </p:cNvPr>
          <p:cNvSpPr/>
          <p:nvPr/>
        </p:nvSpPr>
        <p:spPr>
          <a:xfrm rot="16200000">
            <a:off x="4229112" y="1647252"/>
            <a:ext cx="835331" cy="2453812"/>
          </a:xfrm>
          <a:prstGeom prst="homePlate">
            <a:avLst>
              <a:gd name="adj" fmla="val 34036"/>
            </a:avLst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7E35AEC-976E-4B11-82C1-D05EC321AEC1}"/>
              </a:ext>
            </a:extLst>
          </p:cNvPr>
          <p:cNvSpPr/>
          <p:nvPr/>
        </p:nvSpPr>
        <p:spPr>
          <a:xfrm>
            <a:off x="3477311" y="2700669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JP3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 시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전원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D1E5AA-538D-429E-BF0A-3E9E26BA5005}"/>
              </a:ext>
            </a:extLst>
          </p:cNvPr>
          <p:cNvSpPr txBox="1"/>
          <p:nvPr/>
        </p:nvSpPr>
        <p:spPr bwMode="auto">
          <a:xfrm>
            <a:off x="250825" y="465985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7662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6" y="195263"/>
            <a:ext cx="6039320" cy="4469185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관련 회로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80CF8B-87AA-4E8F-ABDE-B01F65EE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6" y="257216"/>
            <a:ext cx="5911348" cy="405373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A16549B-E859-4B6E-B82D-BD4FF0AAE85D}"/>
              </a:ext>
            </a:extLst>
          </p:cNvPr>
          <p:cNvSpPr/>
          <p:nvPr/>
        </p:nvSpPr>
        <p:spPr bwMode="auto">
          <a:xfrm rot="16200000">
            <a:off x="4630738" y="871094"/>
            <a:ext cx="243973" cy="64807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7EB40AE6-20C8-4947-8AFE-E72598AF1D01}"/>
              </a:ext>
            </a:extLst>
          </p:cNvPr>
          <p:cNvSpPr/>
          <p:nvPr/>
        </p:nvSpPr>
        <p:spPr>
          <a:xfrm rot="16200000" flipH="1">
            <a:off x="4394704" y="-532022"/>
            <a:ext cx="716040" cy="2453812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26B36B-A608-4226-A2F5-8B9B46C913AC}"/>
              </a:ext>
            </a:extLst>
          </p:cNvPr>
          <p:cNvSpPr/>
          <p:nvPr/>
        </p:nvSpPr>
        <p:spPr>
          <a:xfrm>
            <a:off x="2627784" y="339618"/>
            <a:ext cx="4249881" cy="584775"/>
          </a:xfrm>
          <a:prstGeom prst="rect">
            <a:avLst/>
          </a:prstGeom>
          <a:solidFill>
            <a:srgbClr val="FF0066"/>
          </a:solidFill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커넥터를 통해 </a:t>
            </a: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7V~12V 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인가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U5 LD11175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5V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VIN_5V 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전원이 됨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9BD132F-FD22-4265-B1A7-0FDDD9E128DE}"/>
              </a:ext>
            </a:extLst>
          </p:cNvPr>
          <p:cNvSpPr/>
          <p:nvPr/>
        </p:nvSpPr>
        <p:spPr bwMode="auto">
          <a:xfrm rot="16200000">
            <a:off x="2378286" y="1804169"/>
            <a:ext cx="243973" cy="43880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1B20EF19-A4DA-40CF-840E-C25DF8042AED}"/>
              </a:ext>
            </a:extLst>
          </p:cNvPr>
          <p:cNvSpPr/>
          <p:nvPr/>
        </p:nvSpPr>
        <p:spPr>
          <a:xfrm rot="16200000">
            <a:off x="2146977" y="1733394"/>
            <a:ext cx="716040" cy="1578636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8D55CC-6C9E-4C31-AFCD-13AB21D2115C}"/>
              </a:ext>
            </a:extLst>
          </p:cNvPr>
          <p:cNvSpPr/>
          <p:nvPr/>
        </p:nvSpPr>
        <p:spPr>
          <a:xfrm>
            <a:off x="1772348" y="2456493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소스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C95ED4-3C8D-496A-8296-058FC55CBAC4}"/>
              </a:ext>
            </a:extLst>
          </p:cNvPr>
          <p:cNvSpPr/>
          <p:nvPr/>
        </p:nvSpPr>
        <p:spPr bwMode="auto">
          <a:xfrm flipH="1">
            <a:off x="6315076" y="2187260"/>
            <a:ext cx="364206" cy="1233596"/>
          </a:xfrm>
          <a:prstGeom prst="rect">
            <a:avLst/>
          </a:prstGeom>
          <a:noFill/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5E49771-0565-4090-BCD0-EC60ADB3ACE1}"/>
              </a:ext>
            </a:extLst>
          </p:cNvPr>
          <p:cNvSpPr/>
          <p:nvPr/>
        </p:nvSpPr>
        <p:spPr bwMode="auto">
          <a:xfrm rot="16200000">
            <a:off x="4539117" y="2095970"/>
            <a:ext cx="243973" cy="43880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980BC1-59D8-42B5-832E-08713E7CA4D1}"/>
              </a:ext>
            </a:extLst>
          </p:cNvPr>
          <p:cNvCxnSpPr/>
          <p:nvPr/>
        </p:nvCxnSpPr>
        <p:spPr>
          <a:xfrm>
            <a:off x="4870982" y="2302636"/>
            <a:ext cx="288032" cy="0"/>
          </a:xfrm>
          <a:prstGeom prst="line">
            <a:avLst/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B4BCF3C7-588C-4FEF-A719-9C7B1D926C6E}"/>
              </a:ext>
            </a:extLst>
          </p:cNvPr>
          <p:cNvSpPr/>
          <p:nvPr/>
        </p:nvSpPr>
        <p:spPr>
          <a:xfrm rot="16200000">
            <a:off x="4307808" y="1587607"/>
            <a:ext cx="716040" cy="2453812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5114B1-24CA-407B-9E9F-EA58F5BAA0F7}"/>
              </a:ext>
            </a:extLst>
          </p:cNvPr>
          <p:cNvSpPr/>
          <p:nvPr/>
        </p:nvSpPr>
        <p:spPr>
          <a:xfrm>
            <a:off x="3904240" y="2630016"/>
            <a:ext cx="1523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커넥터를 통해</a:t>
            </a:r>
            <a:b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직접 </a:t>
            </a: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5V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인가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4D0A1-7DCD-40B5-AE32-6B25415E3C97}"/>
              </a:ext>
            </a:extLst>
          </p:cNvPr>
          <p:cNvSpPr txBox="1"/>
          <p:nvPr/>
        </p:nvSpPr>
        <p:spPr bwMode="auto">
          <a:xfrm>
            <a:off x="250825" y="465985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9439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000" spc="0" dirty="0">
                <a:solidFill>
                  <a:schemeClr val="tx1"/>
                </a:solidFill>
              </a:rPr>
              <a:t>전원 관련 회로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81B488-EAC1-4ABB-B79C-FD370A4E8064}"/>
              </a:ext>
            </a:extLst>
          </p:cNvPr>
          <p:cNvSpPr/>
          <p:nvPr/>
        </p:nvSpPr>
        <p:spPr bwMode="auto">
          <a:xfrm>
            <a:off x="539750" y="1557338"/>
            <a:ext cx="2508249" cy="3102644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EB091E-3D75-4F53-B0B1-E74364F29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10" y="1590673"/>
            <a:ext cx="2422129" cy="274693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F69923-EAA8-4A25-9C0D-1395286CEA7A}"/>
              </a:ext>
            </a:extLst>
          </p:cNvPr>
          <p:cNvSpPr/>
          <p:nvPr/>
        </p:nvSpPr>
        <p:spPr bwMode="auto">
          <a:xfrm rot="16200000">
            <a:off x="1454946" y="2166617"/>
            <a:ext cx="252704" cy="48974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96B921C-C319-46C8-901D-8348F1584737}"/>
              </a:ext>
            </a:extLst>
          </p:cNvPr>
          <p:cNvSpPr/>
          <p:nvPr/>
        </p:nvSpPr>
        <p:spPr bwMode="auto">
          <a:xfrm rot="16200000">
            <a:off x="2114534" y="1670416"/>
            <a:ext cx="243973" cy="49449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2D83D97-BB20-4E23-A3C8-09CCE8F212E3}"/>
              </a:ext>
            </a:extLst>
          </p:cNvPr>
          <p:cNvCxnSpPr>
            <a:cxnSpLocks/>
            <a:stCxn id="16" idx="2"/>
            <a:endCxn id="20" idx="1"/>
          </p:cNvCxnSpPr>
          <p:nvPr/>
        </p:nvCxnSpPr>
        <p:spPr>
          <a:xfrm flipV="1">
            <a:off x="1826171" y="2039652"/>
            <a:ext cx="410350" cy="371838"/>
          </a:xfrm>
          <a:prstGeom prst="bentConnector2">
            <a:avLst/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EE64D4BB-AD8B-4742-A78D-5B348CD5D75B}"/>
              </a:ext>
            </a:extLst>
          </p:cNvPr>
          <p:cNvSpPr/>
          <p:nvPr/>
        </p:nvSpPr>
        <p:spPr>
          <a:xfrm flipH="1">
            <a:off x="3096018" y="1838250"/>
            <a:ext cx="3996261" cy="699592"/>
          </a:xfrm>
          <a:prstGeom prst="homePlate">
            <a:avLst>
              <a:gd name="adj" fmla="val 63333"/>
            </a:avLst>
          </a:prstGeom>
          <a:solidFill>
            <a:srgbClr val="FF0066"/>
          </a:solidFill>
          <a:ln>
            <a:noFill/>
          </a:ln>
        </p:spPr>
        <p:txBody>
          <a:bodyPr wrap="none" lIns="72000" tIns="0" rIns="0" bIns="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CN1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커넥터의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번핀인</a:t>
            </a:r>
            <a:b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VBUS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핀으로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U5V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전원 인가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E0476-E6C3-4F31-9CA8-749812D64B12}"/>
              </a:ext>
            </a:extLst>
          </p:cNvPr>
          <p:cNvSpPr txBox="1"/>
          <p:nvPr/>
        </p:nvSpPr>
        <p:spPr bwMode="auto">
          <a:xfrm>
            <a:off x="522302" y="466693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836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81B488-EAC1-4ABB-B79C-FD370A4E8064}"/>
              </a:ext>
            </a:extLst>
          </p:cNvPr>
          <p:cNvSpPr/>
          <p:nvPr/>
        </p:nvSpPr>
        <p:spPr bwMode="auto">
          <a:xfrm>
            <a:off x="539750" y="1557337"/>
            <a:ext cx="7032625" cy="3005137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전원 </a:t>
            </a: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8F9B1FB-1F55-4524-AA7F-1541099C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10" y="1590673"/>
            <a:ext cx="6941518" cy="26637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000" spc="0" dirty="0">
                <a:solidFill>
                  <a:schemeClr val="tx1"/>
                </a:solidFill>
              </a:rPr>
              <a:t>전원 관련 회로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E1C4C8-507C-43D8-92B0-26714163CE33}"/>
              </a:ext>
            </a:extLst>
          </p:cNvPr>
          <p:cNvSpPr/>
          <p:nvPr/>
        </p:nvSpPr>
        <p:spPr bwMode="auto">
          <a:xfrm rot="16200000">
            <a:off x="2066470" y="1924823"/>
            <a:ext cx="243973" cy="1233662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64F22E5C-5B6D-4797-9BBD-7CDCAA35BC60}"/>
              </a:ext>
            </a:extLst>
          </p:cNvPr>
          <p:cNvSpPr/>
          <p:nvPr/>
        </p:nvSpPr>
        <p:spPr>
          <a:xfrm flipH="1">
            <a:off x="2824757" y="2355726"/>
            <a:ext cx="3996261" cy="371856"/>
          </a:xfrm>
          <a:prstGeom prst="homePlate">
            <a:avLst>
              <a:gd name="adj" fmla="val 63333"/>
            </a:avLst>
          </a:prstGeom>
          <a:solidFill>
            <a:srgbClr val="FF0066"/>
          </a:solidFill>
          <a:ln>
            <a:noFill/>
          </a:ln>
        </p:spPr>
        <p:txBody>
          <a:bodyPr wrap="none" lIns="72000" tIns="0" rIns="0" bIns="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CN11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번핀을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통해 직접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5V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92B15EF-E0A1-43DB-A284-1619D7970EA4}"/>
              </a:ext>
            </a:extLst>
          </p:cNvPr>
          <p:cNvSpPr/>
          <p:nvPr/>
        </p:nvSpPr>
        <p:spPr bwMode="auto">
          <a:xfrm rot="16200000">
            <a:off x="2193581" y="3072570"/>
            <a:ext cx="243973" cy="148788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B5A742EC-A54E-4BAF-9640-65EAA066A57A}"/>
              </a:ext>
            </a:extLst>
          </p:cNvPr>
          <p:cNvSpPr/>
          <p:nvPr/>
        </p:nvSpPr>
        <p:spPr>
          <a:xfrm flipH="1">
            <a:off x="2138442" y="2841452"/>
            <a:ext cx="3006565" cy="647754"/>
          </a:xfrm>
          <a:prstGeom prst="homePlate">
            <a:avLst>
              <a:gd name="adj" fmla="val 0"/>
            </a:avLst>
          </a:prstGeom>
          <a:solidFill>
            <a:srgbClr val="FF0066"/>
          </a:solidFill>
          <a:ln>
            <a:noFill/>
          </a:ln>
        </p:spPr>
        <p:txBody>
          <a:bodyPr wrap="none" lIns="72000" tIns="0" rIns="0" bIns="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CN11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핀이나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CN8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b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번핀을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7V~12V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 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EFE97B-3EFA-4EB8-ACB5-1811820376AE}"/>
              </a:ext>
            </a:extLst>
          </p:cNvPr>
          <p:cNvSpPr/>
          <p:nvPr/>
        </p:nvSpPr>
        <p:spPr bwMode="auto">
          <a:xfrm rot="16200000">
            <a:off x="6242128" y="2913744"/>
            <a:ext cx="243973" cy="127948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AD9F0C27-ED8E-478E-8E3D-F8E9A8DE266B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16200000" flipH="1">
            <a:off x="4650906" y="2480023"/>
            <a:ext cx="64282" cy="2082647"/>
          </a:xfrm>
          <a:prstGeom prst="bentConnector2">
            <a:avLst/>
          </a:prstGeom>
          <a:ln w="57150">
            <a:solidFill>
              <a:srgbClr val="FF006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B3A157A-5DC2-4A98-95AD-C0F2BCF7EF46}"/>
              </a:ext>
            </a:extLst>
          </p:cNvPr>
          <p:cNvCxnSpPr/>
          <p:nvPr/>
        </p:nvCxnSpPr>
        <p:spPr>
          <a:xfrm>
            <a:off x="2627784" y="3489205"/>
            <a:ext cx="0" cy="205320"/>
          </a:xfrm>
          <a:prstGeom prst="straightConnector1">
            <a:avLst/>
          </a:prstGeom>
          <a:ln w="57150">
            <a:solidFill>
              <a:srgbClr val="FF006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F852A1-2364-4BA5-BE31-B8F67AD51440}"/>
              </a:ext>
            </a:extLst>
          </p:cNvPr>
          <p:cNvSpPr txBox="1"/>
          <p:nvPr/>
        </p:nvSpPr>
        <p:spPr bwMode="auto">
          <a:xfrm>
            <a:off x="522302" y="466693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4444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 회로도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2000" spc="0" dirty="0">
                <a:solidFill>
                  <a:schemeClr val="tx1"/>
                </a:solidFill>
              </a:rPr>
              <a:t>전원 관련 회로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9" name="모서리가 둥근 직사각형 12">
            <a:extLst>
              <a:ext uri="{FF2B5EF4-FFF2-40B4-BE49-F238E27FC236}">
                <a16:creationId xmlns:a16="http://schemas.microsoft.com/office/drawing/2014/main" id="{91735E3D-E69C-4658-9AD6-783534A0DD3F}"/>
              </a:ext>
            </a:extLst>
          </p:cNvPr>
          <p:cNvSpPr/>
          <p:nvPr/>
        </p:nvSpPr>
        <p:spPr bwMode="auto">
          <a:xfrm>
            <a:off x="817990" y="2282909"/>
            <a:ext cx="8075129" cy="729746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3">
            <a:extLst>
              <a:ext uri="{FF2B5EF4-FFF2-40B4-BE49-F238E27FC236}">
                <a16:creationId xmlns:a16="http://schemas.microsoft.com/office/drawing/2014/main" id="{AAB895C8-8E6E-4872-839F-F5C623695BD5}"/>
              </a:ext>
            </a:extLst>
          </p:cNvPr>
          <p:cNvSpPr/>
          <p:nvPr/>
        </p:nvSpPr>
        <p:spPr bwMode="auto">
          <a:xfrm>
            <a:off x="547019" y="2377782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F869C4-6297-4D42-B140-A0682B57F9DD}"/>
              </a:ext>
            </a:extLst>
          </p:cNvPr>
          <p:cNvSpPr/>
          <p:nvPr/>
        </p:nvSpPr>
        <p:spPr>
          <a:xfrm>
            <a:off x="971600" y="2478505"/>
            <a:ext cx="79215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전원 중 결정된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5V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전원이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+5V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입력되어 </a:t>
            </a:r>
            <a:r>
              <a:rPr lang="en-US" altLang="ko-KR" sz="1600" b="1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U6 LD39050PU33R</a:t>
            </a:r>
            <a:r>
              <a:rPr lang="ko-KR" altLang="en-US" sz="1600" b="1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 </a:t>
            </a:r>
            <a:r>
              <a:rPr lang="en-US" altLang="ko-KR" sz="1600" b="1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3.3V</a:t>
            </a:r>
            <a:r>
              <a:rPr lang="ko-KR" altLang="en-US" sz="1600" b="1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sz="1600" b="1" dirty="0">
              <a:solidFill>
                <a:srgbClr val="FF339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6B53D-B9B0-432C-9C24-85AD72250E44}"/>
              </a:ext>
            </a:extLst>
          </p:cNvPr>
          <p:cNvSpPr txBox="1"/>
          <p:nvPr/>
        </p:nvSpPr>
        <p:spPr bwMode="auto">
          <a:xfrm>
            <a:off x="522302" y="466693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536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E06B0D65-E8C8-4A72-A519-2B33E8F528C2}"/>
              </a:ext>
            </a:extLst>
          </p:cNvPr>
          <p:cNvSpPr/>
          <p:nvPr/>
        </p:nvSpPr>
        <p:spPr>
          <a:xfrm rot="5400000">
            <a:off x="4343859" y="-263020"/>
            <a:ext cx="836988" cy="6388046"/>
          </a:xfrm>
          <a:prstGeom prst="rightBrace">
            <a:avLst>
              <a:gd name="adj1" fmla="val 45192"/>
              <a:gd name="adj2" fmla="val 50000"/>
            </a:avLst>
          </a:prstGeom>
          <a:ln w="762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A5CAA032-CDFD-4091-9C42-0BC90EBC47D4}"/>
              </a:ext>
            </a:extLst>
          </p:cNvPr>
          <p:cNvSpPr/>
          <p:nvPr/>
        </p:nvSpPr>
        <p:spPr bwMode="auto">
          <a:xfrm>
            <a:off x="817991" y="1188452"/>
            <a:ext cx="97277" cy="83859"/>
          </a:xfrm>
          <a:prstGeom prst="hexagon">
            <a:avLst/>
          </a:prstGeom>
          <a:solidFill>
            <a:srgbClr val="FFFFFF">
              <a:alpha val="50196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STM32</a:t>
            </a:r>
            <a:r>
              <a:rPr lang="ko-KR" altLang="en-US" sz="2000" spc="0">
                <a:solidFill>
                  <a:schemeClr val="tx1"/>
                </a:solidFill>
              </a:rPr>
              <a:t>시리즈 </a:t>
            </a:r>
            <a:r>
              <a:rPr lang="en-US" altLang="ko-KR" sz="2000" spc="0">
                <a:solidFill>
                  <a:schemeClr val="tx1"/>
                </a:solidFill>
              </a:rPr>
              <a:t>Core </a:t>
            </a:r>
            <a:r>
              <a:rPr lang="ko-KR" altLang="en-US" sz="2000" spc="0">
                <a:solidFill>
                  <a:schemeClr val="tx1"/>
                </a:solidFill>
              </a:rPr>
              <a:t>분류</a:t>
            </a:r>
            <a:endParaRPr lang="ko-KR" altLang="en-US" sz="2000" spc="0" dirty="0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0A74E8-B85D-4F6A-9F9E-131AC2B04A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93F3C35-C415-49ED-8DA5-097CCA01CD8A}"/>
              </a:ext>
            </a:extLst>
          </p:cNvPr>
          <p:cNvGrpSpPr/>
          <p:nvPr/>
        </p:nvGrpSpPr>
        <p:grpSpPr>
          <a:xfrm>
            <a:off x="4749370" y="1572925"/>
            <a:ext cx="2042626" cy="1070833"/>
            <a:chOff x="6874571" y="3137146"/>
            <a:chExt cx="1795397" cy="136750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D3AC9F-BDEB-4A01-9FCA-546058C88586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B0F0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3" eaLnBrk="0" latinLnBrk="1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순서도: 문서 22">
              <a:extLst>
                <a:ext uri="{FF2B5EF4-FFF2-40B4-BE49-F238E27FC236}">
                  <a16:creationId xmlns:a16="http://schemas.microsoft.com/office/drawing/2014/main" id="{6D156A17-FC59-43E2-99D3-652D42278862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9A957C-024A-4F34-AE71-22448E6F0B98}"/>
                </a:ext>
              </a:extLst>
            </p:cNvPr>
            <p:cNvSpPr/>
            <p:nvPr/>
          </p:nvSpPr>
          <p:spPr>
            <a:xfrm>
              <a:off x="6874571" y="3414745"/>
              <a:ext cx="1795397" cy="8253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Ultra Low Power MCU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90F978-DDC8-4D6E-8768-AFFBCFE9DE7E}"/>
              </a:ext>
            </a:extLst>
          </p:cNvPr>
          <p:cNvGrpSpPr/>
          <p:nvPr/>
        </p:nvGrpSpPr>
        <p:grpSpPr>
          <a:xfrm>
            <a:off x="2648193" y="1572925"/>
            <a:ext cx="2042626" cy="1070833"/>
            <a:chOff x="4932039" y="3137146"/>
            <a:chExt cx="1795397" cy="136750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7A5C060-779A-4061-B440-D3A1A86AE7A3}"/>
                </a:ext>
              </a:extLst>
            </p:cNvPr>
            <p:cNvSpPr/>
            <p:nvPr/>
          </p:nvSpPr>
          <p:spPr bwMode="auto">
            <a:xfrm>
              <a:off x="4932040" y="3137147"/>
              <a:ext cx="1795396" cy="1367507"/>
            </a:xfrm>
            <a:prstGeom prst="rect">
              <a:avLst/>
            </a:prstGeom>
            <a:solidFill>
              <a:srgbClr val="EE70A3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순서도: 문서 26">
              <a:extLst>
                <a:ext uri="{FF2B5EF4-FFF2-40B4-BE49-F238E27FC236}">
                  <a16:creationId xmlns:a16="http://schemas.microsoft.com/office/drawing/2014/main" id="{DE3B20D0-E82C-458F-8368-DD9A55E3C882}"/>
                </a:ext>
              </a:extLst>
            </p:cNvPr>
            <p:cNvSpPr/>
            <p:nvPr/>
          </p:nvSpPr>
          <p:spPr bwMode="auto">
            <a:xfrm>
              <a:off x="4932039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8CA3222-908D-40DF-B775-082375E62901}"/>
                </a:ext>
              </a:extLst>
            </p:cNvPr>
            <p:cNvSpPr/>
            <p:nvPr/>
          </p:nvSpPr>
          <p:spPr>
            <a:xfrm>
              <a:off x="4956375" y="3365778"/>
              <a:ext cx="1746725" cy="92333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Mainstream MCU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8D4669D-6026-43D4-91C1-2481A9867DC7}"/>
              </a:ext>
            </a:extLst>
          </p:cNvPr>
          <p:cNvGrpSpPr/>
          <p:nvPr/>
        </p:nvGrpSpPr>
        <p:grpSpPr>
          <a:xfrm>
            <a:off x="547017" y="1572925"/>
            <a:ext cx="2042626" cy="1070833"/>
            <a:chOff x="2627783" y="3137146"/>
            <a:chExt cx="1795397" cy="136750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CA327F-E099-45B8-AAC1-58C3DA26D899}"/>
                </a:ext>
              </a:extLst>
            </p:cNvPr>
            <p:cNvSpPr/>
            <p:nvPr/>
          </p:nvSpPr>
          <p:spPr bwMode="auto">
            <a:xfrm>
              <a:off x="2627784" y="3137147"/>
              <a:ext cx="1795396" cy="1367507"/>
            </a:xfrm>
            <a:prstGeom prst="rect">
              <a:avLst/>
            </a:prstGeom>
            <a:solidFill>
              <a:srgbClr val="667CE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순서도: 문서 31">
              <a:extLst>
                <a:ext uri="{FF2B5EF4-FFF2-40B4-BE49-F238E27FC236}">
                  <a16:creationId xmlns:a16="http://schemas.microsoft.com/office/drawing/2014/main" id="{F669B69A-BFEA-430F-BD3C-D9E5AF0CA100}"/>
                </a:ext>
              </a:extLst>
            </p:cNvPr>
            <p:cNvSpPr/>
            <p:nvPr/>
          </p:nvSpPr>
          <p:spPr bwMode="auto">
            <a:xfrm>
              <a:off x="2627783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BCBB250-6DF0-4F01-8E9B-E10EDBDD23E5}"/>
                </a:ext>
              </a:extLst>
            </p:cNvPr>
            <p:cNvSpPr/>
            <p:nvPr/>
          </p:nvSpPr>
          <p:spPr>
            <a:xfrm>
              <a:off x="2635410" y="3237875"/>
              <a:ext cx="1785389" cy="117913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High Performance MCU</a:t>
              </a:r>
              <a:endPara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32C8BC4-086A-429C-955A-309B74934C23}"/>
              </a:ext>
            </a:extLst>
          </p:cNvPr>
          <p:cNvGrpSpPr/>
          <p:nvPr/>
        </p:nvGrpSpPr>
        <p:grpSpPr>
          <a:xfrm>
            <a:off x="6870163" y="1572925"/>
            <a:ext cx="2042626" cy="1070833"/>
            <a:chOff x="6874571" y="3137146"/>
            <a:chExt cx="1795397" cy="136750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259D797-9088-43E4-AABD-32AF593A5FC7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CC99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lvl="3"/>
              <a:endParaRPr lang="en-US" altLang="ko-KR" dirty="0"/>
            </a:p>
          </p:txBody>
        </p:sp>
        <p:sp>
          <p:nvSpPr>
            <p:cNvPr id="37" name="순서도: 문서 36">
              <a:extLst>
                <a:ext uri="{FF2B5EF4-FFF2-40B4-BE49-F238E27FC236}">
                  <a16:creationId xmlns:a16="http://schemas.microsoft.com/office/drawing/2014/main" id="{8023555A-EE91-4495-B3D2-71C548A71897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CB74D24-5FC8-4254-95D8-D66269619E8F}"/>
                </a:ext>
              </a:extLst>
            </p:cNvPr>
            <p:cNvSpPr/>
            <p:nvPr/>
          </p:nvSpPr>
          <p:spPr>
            <a:xfrm>
              <a:off x="6874571" y="3591614"/>
              <a:ext cx="1795397" cy="47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Wireless MCU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8949CC-3A5B-4C2D-AECC-C30438DF3E05}"/>
              </a:ext>
            </a:extLst>
          </p:cNvPr>
          <p:cNvSpPr/>
          <p:nvPr/>
        </p:nvSpPr>
        <p:spPr>
          <a:xfrm>
            <a:off x="711805" y="3435839"/>
            <a:ext cx="80751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시리즈는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core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종류가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M0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M7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</a:t>
            </a:r>
            <a:r>
              <a:rPr lang="ko-KR" altLang="en-US" sz="2000" dirty="0">
                <a:solidFill>
                  <a:srgbClr val="FF0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증가함에 따라 동작 속도가 증가함</a:t>
            </a:r>
            <a:endParaRPr lang="en-US" altLang="ko-KR" sz="2000" dirty="0">
              <a:solidFill>
                <a:srgbClr val="FF006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322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8636469" cy="3816647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3.3V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CEBBD7-AA82-498F-A17E-5EAF6554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6" y="257216"/>
            <a:ext cx="8510328" cy="3368008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CB9AFA9-729D-4C65-8602-F59D2A48DA55}"/>
              </a:ext>
            </a:extLst>
          </p:cNvPr>
          <p:cNvSpPr/>
          <p:nvPr/>
        </p:nvSpPr>
        <p:spPr bwMode="auto">
          <a:xfrm rot="16200000">
            <a:off x="6970294" y="1559776"/>
            <a:ext cx="243973" cy="57606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C3AD0DD3-D471-4800-B651-4B9910D201E0}"/>
              </a:ext>
            </a:extLst>
          </p:cNvPr>
          <p:cNvSpPr/>
          <p:nvPr/>
        </p:nvSpPr>
        <p:spPr>
          <a:xfrm>
            <a:off x="2369768" y="1498012"/>
            <a:ext cx="4420262" cy="699592"/>
          </a:xfrm>
          <a:prstGeom prst="homePlate">
            <a:avLst>
              <a:gd name="adj" fmla="val 63333"/>
            </a:avLst>
          </a:prstGeom>
          <a:solidFill>
            <a:srgbClr val="FF0066"/>
          </a:solidFill>
          <a:ln>
            <a:noFill/>
          </a:ln>
        </p:spPr>
        <p:txBody>
          <a:bodyPr wrap="square" lIns="72000" tIns="0" rIns="0" bIns="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3.3V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전원으로 메인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주요 전원으로 사용됨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C4EEC-A61D-4788-A7D4-09D5394EA073}"/>
              </a:ext>
            </a:extLst>
          </p:cNvPr>
          <p:cNvSpPr txBox="1"/>
          <p:nvPr/>
        </p:nvSpPr>
        <p:spPr bwMode="auto">
          <a:xfrm>
            <a:off x="250825" y="4702016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3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8636469" cy="3816647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3.3V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CEBBD7-AA82-498F-A17E-5EAF6554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6" y="257216"/>
            <a:ext cx="8510328" cy="33680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F824B4-3636-4784-B578-0049C37FF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08" t="40678" r="3562" b="42218"/>
          <a:stretch/>
        </p:blipFill>
        <p:spPr>
          <a:xfrm>
            <a:off x="5148064" y="1275606"/>
            <a:ext cx="3529939" cy="91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9F7B5E08-CFDC-4FA7-95FB-4B1992131DE5}"/>
              </a:ext>
            </a:extLst>
          </p:cNvPr>
          <p:cNvSpPr/>
          <p:nvPr/>
        </p:nvSpPr>
        <p:spPr>
          <a:xfrm rot="16200000" flipH="1">
            <a:off x="6856663" y="-34841"/>
            <a:ext cx="716040" cy="2453812"/>
          </a:xfrm>
          <a:prstGeom prst="homePlate">
            <a:avLst/>
          </a:prstGeom>
          <a:solidFill>
            <a:srgbClr val="FF0066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543643-1599-4057-AA17-4AE1F289A86F}"/>
              </a:ext>
            </a:extLst>
          </p:cNvPr>
          <p:cNvSpPr/>
          <p:nvPr/>
        </p:nvSpPr>
        <p:spPr>
          <a:xfrm>
            <a:off x="5987778" y="836799"/>
            <a:ext cx="2453811" cy="338554"/>
          </a:xfrm>
          <a:prstGeom prst="rect">
            <a:avLst/>
          </a:prstGeom>
          <a:solidFill>
            <a:srgbClr val="FF0066"/>
          </a:solidFill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+3V3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VDD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연결됨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9B8D2C-D845-41D3-B819-D6319D2086BC}"/>
              </a:ext>
            </a:extLst>
          </p:cNvPr>
          <p:cNvSpPr/>
          <p:nvPr/>
        </p:nvSpPr>
        <p:spPr bwMode="auto">
          <a:xfrm rot="16200000">
            <a:off x="7065092" y="1442620"/>
            <a:ext cx="299182" cy="57606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77019-F16E-4E0A-842C-DD1FD3C6124F}"/>
              </a:ext>
            </a:extLst>
          </p:cNvPr>
          <p:cNvSpPr txBox="1"/>
          <p:nvPr/>
        </p:nvSpPr>
        <p:spPr bwMode="auto">
          <a:xfrm>
            <a:off x="250825" y="4702016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31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5" y="195263"/>
            <a:ext cx="8636469" cy="3816647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3.3V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CEBBD7-AA82-498F-A17E-5EAF6554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6" y="257216"/>
            <a:ext cx="8510328" cy="33680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F824B4-3636-4784-B578-0049C37FF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08" t="40678" r="3562" b="42218"/>
          <a:stretch/>
        </p:blipFill>
        <p:spPr>
          <a:xfrm>
            <a:off x="5148064" y="1275606"/>
            <a:ext cx="3529939" cy="91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9B8D2C-D845-41D3-B819-D6319D2086BC}"/>
              </a:ext>
            </a:extLst>
          </p:cNvPr>
          <p:cNvSpPr/>
          <p:nvPr/>
        </p:nvSpPr>
        <p:spPr bwMode="auto">
          <a:xfrm rot="16200000">
            <a:off x="8113595" y="1353188"/>
            <a:ext cx="299182" cy="57606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FF0066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9A840A36-26D5-4194-B3A1-F74E9CDEFFF2}"/>
              </a:ext>
            </a:extLst>
          </p:cNvPr>
          <p:cNvSpPr/>
          <p:nvPr/>
        </p:nvSpPr>
        <p:spPr>
          <a:xfrm>
            <a:off x="3554891" y="1275606"/>
            <a:ext cx="4420262" cy="699592"/>
          </a:xfrm>
          <a:prstGeom prst="homePlate">
            <a:avLst>
              <a:gd name="adj" fmla="val 63333"/>
            </a:avLst>
          </a:prstGeom>
          <a:solidFill>
            <a:srgbClr val="FF0066"/>
          </a:solidFill>
          <a:ln>
            <a:noFill/>
          </a:ln>
        </p:spPr>
        <p:txBody>
          <a:bodyPr wrap="square" lIns="72000" tIns="0" rIns="0" bIns="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주요 전원으로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JP5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전류 소모량 파악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F079B-61D9-4A07-AA3E-2DDF50EE5DD6}"/>
              </a:ext>
            </a:extLst>
          </p:cNvPr>
          <p:cNvSpPr txBox="1"/>
          <p:nvPr/>
        </p:nvSpPr>
        <p:spPr bwMode="auto">
          <a:xfrm>
            <a:off x="250825" y="4702016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8919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745062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보드의 주요 회로 분석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MCU </a:t>
            </a:r>
            <a:r>
              <a:rPr lang="ko-KR" altLang="en-US" sz="2000" spc="0" dirty="0">
                <a:solidFill>
                  <a:schemeClr val="tx1"/>
                </a:solidFill>
              </a:rPr>
              <a:t>파트 </a:t>
            </a:r>
            <a:r>
              <a:rPr lang="en-US" altLang="ko-KR" sz="2000" spc="0" dirty="0">
                <a:solidFill>
                  <a:schemeClr val="tx1"/>
                </a:solidFill>
              </a:rPr>
              <a:t>A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67CEA883-6A29-4019-940F-89F1738D8C51}"/>
              </a:ext>
            </a:extLst>
          </p:cNvPr>
          <p:cNvSpPr txBox="1">
            <a:spLocks/>
          </p:cNvSpPr>
          <p:nvPr/>
        </p:nvSpPr>
        <p:spPr>
          <a:xfrm>
            <a:off x="539750" y="1555750"/>
            <a:ext cx="8280722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STM32F429ZI</a:t>
            </a:r>
            <a:r>
              <a:rPr lang="ko-KR" altLang="en-US" sz="1800" spc="0" dirty="0">
                <a:solidFill>
                  <a:schemeClr val="tx1"/>
                </a:solidFill>
              </a:rPr>
              <a:t>는 총 </a:t>
            </a:r>
            <a:r>
              <a:rPr lang="en-US" altLang="ko-KR" sz="1800" spc="0" dirty="0">
                <a:solidFill>
                  <a:schemeClr val="tx1"/>
                </a:solidFill>
              </a:rPr>
              <a:t>144</a:t>
            </a:r>
            <a:r>
              <a:rPr lang="ko-KR" altLang="en-US" sz="1800" spc="0" dirty="0">
                <a:solidFill>
                  <a:schemeClr val="tx1"/>
                </a:solidFill>
              </a:rPr>
              <a:t>개의 핀을 가짐</a:t>
            </a:r>
            <a:endParaRPr lang="en-US" altLang="ko-KR" sz="1800" spc="0" dirty="0">
              <a:solidFill>
                <a:schemeClr val="tx1"/>
              </a:solidFill>
            </a:endParaRP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800" spc="0" dirty="0">
                <a:solidFill>
                  <a:schemeClr val="tx1"/>
                </a:solidFill>
              </a:rPr>
              <a:t>많은 수의 핀을 가지고 있는 칩의 경우 회로도를 하나의 블록에 넣기가 어렵기 때문에 쪼개서 그림</a:t>
            </a:r>
            <a:endParaRPr lang="en-US" altLang="ko-KR" sz="1800" spc="0" dirty="0">
              <a:solidFill>
                <a:schemeClr val="tx1"/>
              </a:solidFill>
            </a:endParaRP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23EF1881-AEB2-4393-8774-AF9F5B07486C}"/>
              </a:ext>
            </a:extLst>
          </p:cNvPr>
          <p:cNvSpPr/>
          <p:nvPr/>
        </p:nvSpPr>
        <p:spPr>
          <a:xfrm>
            <a:off x="2481431" y="2643758"/>
            <a:ext cx="4186092" cy="461665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lIns="0" tIns="0" rIns="0" bIns="0" anchor="ctr">
            <a:noAutofit/>
          </a:bodyPr>
          <a:lstStyle/>
          <a:p>
            <a:pPr marL="0" lvl="3" eaLnBrk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6FFF"/>
              </a:buClr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U8 STM32F429ZI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회로도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C49160E-2907-48C9-B3E9-5303D5A54C54}"/>
              </a:ext>
            </a:extLst>
          </p:cNvPr>
          <p:cNvGrpSpPr/>
          <p:nvPr/>
        </p:nvGrpSpPr>
        <p:grpSpPr>
          <a:xfrm>
            <a:off x="5516609" y="3213482"/>
            <a:ext cx="1622957" cy="1367508"/>
            <a:chOff x="6874571" y="3137146"/>
            <a:chExt cx="1795397" cy="136750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17C4D95-F421-417F-A53D-83D51332490F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B0F0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3" eaLnBrk="0" latinLnBrk="1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6FFF"/>
                </a:buClr>
              </a:pPr>
              <a:endParaRPr lang="en-US" altLang="ko-KR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순서도: 문서 32">
              <a:extLst>
                <a:ext uri="{FF2B5EF4-FFF2-40B4-BE49-F238E27FC236}">
                  <a16:creationId xmlns:a16="http://schemas.microsoft.com/office/drawing/2014/main" id="{D06D2633-A2C9-404F-BBD8-969F45A1D91A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8A2C2A2-35F8-4CC2-9673-A5C095A44477}"/>
                </a:ext>
              </a:extLst>
            </p:cNvPr>
            <p:cNvSpPr/>
            <p:nvPr/>
          </p:nvSpPr>
          <p:spPr>
            <a:xfrm>
              <a:off x="6874571" y="3596611"/>
              <a:ext cx="1795397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kumimoji="0" lang="en-US" altLang="ko-KR" sz="24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U8C</a:t>
              </a:r>
              <a:endPara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E57319D-FCB1-483E-B83C-E45E484DC794}"/>
              </a:ext>
            </a:extLst>
          </p:cNvPr>
          <p:cNvGrpSpPr/>
          <p:nvPr/>
        </p:nvGrpSpPr>
        <p:grpSpPr>
          <a:xfrm>
            <a:off x="3762998" y="3213482"/>
            <a:ext cx="1622957" cy="1367508"/>
            <a:chOff x="4932039" y="3137146"/>
            <a:chExt cx="1795397" cy="136750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FC25CFB-EDFC-424B-9BB8-7B5C8C2D5BAD}"/>
                </a:ext>
              </a:extLst>
            </p:cNvPr>
            <p:cNvSpPr/>
            <p:nvPr/>
          </p:nvSpPr>
          <p:spPr bwMode="auto">
            <a:xfrm>
              <a:off x="4932040" y="3137147"/>
              <a:ext cx="1795396" cy="1367507"/>
            </a:xfrm>
            <a:prstGeom prst="rect">
              <a:avLst/>
            </a:prstGeom>
            <a:solidFill>
              <a:srgbClr val="EE70A3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순서도: 문서 37">
              <a:extLst>
                <a:ext uri="{FF2B5EF4-FFF2-40B4-BE49-F238E27FC236}">
                  <a16:creationId xmlns:a16="http://schemas.microsoft.com/office/drawing/2014/main" id="{53225E84-C31D-46E1-B623-899D138864C9}"/>
                </a:ext>
              </a:extLst>
            </p:cNvPr>
            <p:cNvSpPr/>
            <p:nvPr/>
          </p:nvSpPr>
          <p:spPr bwMode="auto">
            <a:xfrm>
              <a:off x="4932039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6165C95-4B48-415D-B624-7E48DF8974C4}"/>
                </a:ext>
              </a:extLst>
            </p:cNvPr>
            <p:cNvSpPr/>
            <p:nvPr/>
          </p:nvSpPr>
          <p:spPr>
            <a:xfrm>
              <a:off x="4956375" y="3365778"/>
              <a:ext cx="1746725" cy="92333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kumimoji="0" lang="en-US" altLang="ko-KR" sz="24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U8B</a:t>
              </a:r>
              <a:endPara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D33F39-501C-486E-999F-AB2E00388984}"/>
              </a:ext>
            </a:extLst>
          </p:cNvPr>
          <p:cNvGrpSpPr/>
          <p:nvPr/>
        </p:nvGrpSpPr>
        <p:grpSpPr>
          <a:xfrm>
            <a:off x="1935586" y="3213482"/>
            <a:ext cx="1775302" cy="1367508"/>
            <a:chOff x="2546140" y="3137146"/>
            <a:chExt cx="1963928" cy="136750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5595988-E8FE-4209-AFF9-F4177087BCC0}"/>
                </a:ext>
              </a:extLst>
            </p:cNvPr>
            <p:cNvSpPr/>
            <p:nvPr/>
          </p:nvSpPr>
          <p:spPr bwMode="auto">
            <a:xfrm>
              <a:off x="2627784" y="3137147"/>
              <a:ext cx="1795396" cy="1367507"/>
            </a:xfrm>
            <a:prstGeom prst="rect">
              <a:avLst/>
            </a:prstGeom>
            <a:solidFill>
              <a:srgbClr val="667CE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순서도: 문서 41">
              <a:extLst>
                <a:ext uri="{FF2B5EF4-FFF2-40B4-BE49-F238E27FC236}">
                  <a16:creationId xmlns:a16="http://schemas.microsoft.com/office/drawing/2014/main" id="{4C9A4A70-CBBC-411F-9A7F-094F5BBDD40D}"/>
                </a:ext>
              </a:extLst>
            </p:cNvPr>
            <p:cNvSpPr/>
            <p:nvPr/>
          </p:nvSpPr>
          <p:spPr bwMode="auto">
            <a:xfrm>
              <a:off x="2627783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F0CC91-FA23-4ACE-B62B-A80F0F907172}"/>
                </a:ext>
              </a:extLst>
            </p:cNvPr>
            <p:cNvSpPr/>
            <p:nvPr/>
          </p:nvSpPr>
          <p:spPr>
            <a:xfrm>
              <a:off x="2546140" y="3227279"/>
              <a:ext cx="1963928" cy="120032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U8A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5895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6" y="195263"/>
            <a:ext cx="8230069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 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B1D5B9-D46C-4853-B9A2-0FF1C1EF3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5" y="257215"/>
            <a:ext cx="8103265" cy="4051633"/>
          </a:xfrm>
          <a:prstGeom prst="rect">
            <a:avLst/>
          </a:prstGeom>
        </p:spPr>
      </p:pic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7A5F3E80-FB32-4341-B529-A9F5F1E46C86}"/>
              </a:ext>
            </a:extLst>
          </p:cNvPr>
          <p:cNvSpPr/>
          <p:nvPr/>
        </p:nvSpPr>
        <p:spPr bwMode="auto">
          <a:xfrm rot="5400000">
            <a:off x="3812509" y="246883"/>
            <a:ext cx="1230950" cy="6624736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주로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RMII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시작하는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Ethernet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핀과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시작하는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핀을 보여줌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6CAD4C4C-DD86-41F4-B8EE-64F4CCD59AAE}"/>
              </a:ext>
            </a:extLst>
          </p:cNvPr>
          <p:cNvSpPr/>
          <p:nvPr/>
        </p:nvSpPr>
        <p:spPr bwMode="auto">
          <a:xfrm>
            <a:off x="1115616" y="2943765"/>
            <a:ext cx="6624736" cy="519051"/>
          </a:xfrm>
          <a:prstGeom prst="flowChartDocument">
            <a:avLst/>
          </a:prstGeom>
          <a:solidFill>
            <a:srgbClr val="00B0F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U8A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91979-675C-4901-874B-23DCE94DE76C}"/>
              </a:ext>
            </a:extLst>
          </p:cNvPr>
          <p:cNvSpPr txBox="1"/>
          <p:nvPr/>
        </p:nvSpPr>
        <p:spPr bwMode="auto">
          <a:xfrm>
            <a:off x="250825" y="4702016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48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6" y="195263"/>
            <a:ext cx="8230069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 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B1D5B9-D46C-4853-B9A2-0FF1C1EF3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1" t="26258"/>
          <a:stretch/>
        </p:blipFill>
        <p:spPr>
          <a:xfrm>
            <a:off x="317500" y="266699"/>
            <a:ext cx="8102600" cy="404214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7A1A89-FD0E-4989-8352-95886CDAEECD}"/>
              </a:ext>
            </a:extLst>
          </p:cNvPr>
          <p:cNvSpPr/>
          <p:nvPr/>
        </p:nvSpPr>
        <p:spPr bwMode="auto">
          <a:xfrm rot="16200000">
            <a:off x="6763162" y="1290059"/>
            <a:ext cx="299182" cy="86409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CD6DF13-D376-4D65-B800-6EE4CF552965}"/>
              </a:ext>
            </a:extLst>
          </p:cNvPr>
          <p:cNvSpPr/>
          <p:nvPr/>
        </p:nvSpPr>
        <p:spPr bwMode="auto">
          <a:xfrm rot="16200000">
            <a:off x="2839595" y="1901706"/>
            <a:ext cx="260950" cy="57606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0BE761F-D15B-43F8-9EF8-1FA74E87BE79}"/>
              </a:ext>
            </a:extLst>
          </p:cNvPr>
          <p:cNvCxnSpPr>
            <a:cxnSpLocks/>
            <a:stCxn id="10" idx="3"/>
            <a:endCxn id="9" idx="0"/>
          </p:cNvCxnSpPr>
          <p:nvPr/>
        </p:nvCxnSpPr>
        <p:spPr>
          <a:xfrm rot="5400000" flipH="1" flipV="1">
            <a:off x="4556809" y="135369"/>
            <a:ext cx="337156" cy="3510635"/>
          </a:xfrm>
          <a:prstGeom prst="bentConnector2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33714AF-627F-4C59-940C-EE06A432E9DE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5400000" flipH="1" flipV="1">
            <a:off x="4717154" y="124615"/>
            <a:ext cx="448515" cy="3942684"/>
          </a:xfrm>
          <a:prstGeom prst="bentConnector3">
            <a:avLst>
              <a:gd name="adj1" fmla="val -86097"/>
            </a:avLst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F8AA0E-06F5-4BCD-9A22-0597A580BF33}"/>
              </a:ext>
            </a:extLst>
          </p:cNvPr>
          <p:cNvSpPr txBox="1"/>
          <p:nvPr/>
        </p:nvSpPr>
        <p:spPr bwMode="auto">
          <a:xfrm>
            <a:off x="250825" y="4702016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59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6" y="195263"/>
            <a:ext cx="8230069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 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B1D5B9-D46C-4853-B9A2-0FF1C1EF3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1" t="26258"/>
          <a:stretch/>
        </p:blipFill>
        <p:spPr>
          <a:xfrm>
            <a:off x="317500" y="266699"/>
            <a:ext cx="8102600" cy="404214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7A1A89-FD0E-4989-8352-95886CDAEECD}"/>
              </a:ext>
            </a:extLst>
          </p:cNvPr>
          <p:cNvSpPr/>
          <p:nvPr/>
        </p:nvSpPr>
        <p:spPr bwMode="auto">
          <a:xfrm rot="16200000">
            <a:off x="6331114" y="705117"/>
            <a:ext cx="299182" cy="86409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CD6DF13-D376-4D65-B800-6EE4CF552965}"/>
              </a:ext>
            </a:extLst>
          </p:cNvPr>
          <p:cNvSpPr/>
          <p:nvPr/>
        </p:nvSpPr>
        <p:spPr bwMode="auto">
          <a:xfrm rot="16200000">
            <a:off x="2857350" y="812260"/>
            <a:ext cx="260950" cy="57606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0BE761F-D15B-43F8-9EF8-1FA74E87BE79}"/>
              </a:ext>
            </a:extLst>
          </p:cNvPr>
          <p:cNvCxnSpPr>
            <a:cxnSpLocks/>
            <a:stCxn id="10" idx="3"/>
            <a:endCxn id="9" idx="3"/>
          </p:cNvCxnSpPr>
          <p:nvPr/>
        </p:nvCxnSpPr>
        <p:spPr>
          <a:xfrm rot="16200000" flipH="1">
            <a:off x="4725386" y="-767744"/>
            <a:ext cx="17757" cy="3492881"/>
          </a:xfrm>
          <a:prstGeom prst="bentConnector3">
            <a:avLst>
              <a:gd name="adj1" fmla="val -2778065"/>
            </a:avLst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33714AF-627F-4C59-940C-EE06A432E9DE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16200000" flipH="1">
            <a:off x="4706271" y="-487679"/>
            <a:ext cx="55989" cy="3492881"/>
          </a:xfrm>
          <a:prstGeom prst="bentConnector3">
            <a:avLst>
              <a:gd name="adj1" fmla="val 1012781"/>
            </a:avLst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16775F1-E136-4B7F-BC23-B934E17483AD}"/>
              </a:ext>
            </a:extLst>
          </p:cNvPr>
          <p:cNvSpPr txBox="1"/>
          <p:nvPr/>
        </p:nvSpPr>
        <p:spPr bwMode="auto">
          <a:xfrm>
            <a:off x="250825" y="4702016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130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6" y="195263"/>
            <a:ext cx="8230069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 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B1D5B9-D46C-4853-B9A2-0FF1C1EF3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1" t="26258"/>
          <a:stretch/>
        </p:blipFill>
        <p:spPr>
          <a:xfrm>
            <a:off x="317500" y="266699"/>
            <a:ext cx="8102600" cy="404214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97A1A89-FD0E-4989-8352-95886CDAEECD}"/>
              </a:ext>
            </a:extLst>
          </p:cNvPr>
          <p:cNvSpPr/>
          <p:nvPr/>
        </p:nvSpPr>
        <p:spPr bwMode="auto">
          <a:xfrm rot="16200000">
            <a:off x="4176302" y="2691258"/>
            <a:ext cx="299182" cy="121229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CD6DF13-D376-4D65-B800-6EE4CF552965}"/>
              </a:ext>
            </a:extLst>
          </p:cNvPr>
          <p:cNvSpPr/>
          <p:nvPr/>
        </p:nvSpPr>
        <p:spPr bwMode="auto">
          <a:xfrm rot="16200000">
            <a:off x="2492491" y="1832508"/>
            <a:ext cx="414603" cy="11521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0BE761F-D15B-43F8-9EF8-1FA74E87BE79}"/>
              </a:ext>
            </a:extLst>
          </p:cNvPr>
          <p:cNvCxnSpPr>
            <a:cxnSpLocks/>
            <a:stCxn id="10" idx="3"/>
            <a:endCxn id="9" idx="3"/>
          </p:cNvCxnSpPr>
          <p:nvPr/>
        </p:nvCxnSpPr>
        <p:spPr>
          <a:xfrm rot="16200000" flipH="1">
            <a:off x="3039571" y="1861492"/>
            <a:ext cx="946543" cy="1626100"/>
          </a:xfrm>
          <a:prstGeom prst="bentConnector3">
            <a:avLst>
              <a:gd name="adj1" fmla="val -63110"/>
            </a:avLst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33714AF-627F-4C59-940C-EE06A432E9DE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16200000" flipH="1">
            <a:off x="3097282" y="2218385"/>
            <a:ext cx="831122" cy="1626100"/>
          </a:xfrm>
          <a:prstGeom prst="bentConnector3">
            <a:avLst>
              <a:gd name="adj1" fmla="val 182437"/>
            </a:avLst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6930F5-98F0-4FCE-A1DC-8BDD37B82965}"/>
              </a:ext>
            </a:extLst>
          </p:cNvPr>
          <p:cNvSpPr txBox="1"/>
          <p:nvPr/>
        </p:nvSpPr>
        <p:spPr bwMode="auto">
          <a:xfrm>
            <a:off x="250825" y="4702016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9037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A4B2FE-2E5F-4973-9764-55ABA7B21510}"/>
              </a:ext>
            </a:extLst>
          </p:cNvPr>
          <p:cNvSpPr/>
          <p:nvPr/>
        </p:nvSpPr>
        <p:spPr bwMode="auto">
          <a:xfrm>
            <a:off x="539751" y="1557337"/>
            <a:ext cx="4653686" cy="3005137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745062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보드의 주요 회로 분석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MCU </a:t>
            </a:r>
            <a:r>
              <a:rPr lang="ko-KR" altLang="en-US" sz="2000" spc="0" dirty="0">
                <a:solidFill>
                  <a:schemeClr val="tx1"/>
                </a:solidFill>
              </a:rPr>
              <a:t>파트 </a:t>
            </a:r>
            <a:r>
              <a:rPr lang="en-US" altLang="ko-KR" sz="2000" spc="0" dirty="0">
                <a:solidFill>
                  <a:schemeClr val="tx1"/>
                </a:solidFill>
              </a:rPr>
              <a:t>B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00ADBE2-9D5B-4BAD-BC98-676F4251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59" y="1585380"/>
            <a:ext cx="4573305" cy="265709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FE6F9ED-1F05-401E-BE54-9116742996C4}"/>
              </a:ext>
            </a:extLst>
          </p:cNvPr>
          <p:cNvSpPr/>
          <p:nvPr/>
        </p:nvSpPr>
        <p:spPr bwMode="auto">
          <a:xfrm rot="16200000">
            <a:off x="1656263" y="1904844"/>
            <a:ext cx="1258475" cy="720078"/>
          </a:xfrm>
          <a:prstGeom prst="roundRect">
            <a:avLst>
              <a:gd name="adj" fmla="val 1226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5E5FBFD-A66D-494D-8A50-1D03F866204B}"/>
              </a:ext>
            </a:extLst>
          </p:cNvPr>
          <p:cNvSpPr/>
          <p:nvPr/>
        </p:nvSpPr>
        <p:spPr bwMode="auto">
          <a:xfrm rot="16200000">
            <a:off x="1669089" y="3142789"/>
            <a:ext cx="1232822" cy="720078"/>
          </a:xfrm>
          <a:prstGeom prst="roundRect">
            <a:avLst>
              <a:gd name="adj" fmla="val 1226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EC400B3-5B88-4AF1-8095-CA55554CF6E7}"/>
              </a:ext>
            </a:extLst>
          </p:cNvPr>
          <p:cNvSpPr/>
          <p:nvPr/>
        </p:nvSpPr>
        <p:spPr bwMode="auto">
          <a:xfrm rot="16200000">
            <a:off x="2890261" y="1904844"/>
            <a:ext cx="1258475" cy="720078"/>
          </a:xfrm>
          <a:prstGeom prst="roundRect">
            <a:avLst>
              <a:gd name="adj" fmla="val 1226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B738DCB-8BEA-4B02-A989-E34E993D60EB}"/>
              </a:ext>
            </a:extLst>
          </p:cNvPr>
          <p:cNvSpPr/>
          <p:nvPr/>
        </p:nvSpPr>
        <p:spPr bwMode="auto">
          <a:xfrm rot="16200000">
            <a:off x="2903087" y="3142789"/>
            <a:ext cx="1232822" cy="720078"/>
          </a:xfrm>
          <a:prstGeom prst="roundRect">
            <a:avLst>
              <a:gd name="adj" fmla="val 1226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EB9456B-8D79-41C3-B5BA-37DCB798C8E8}"/>
              </a:ext>
            </a:extLst>
          </p:cNvPr>
          <p:cNvGrpSpPr/>
          <p:nvPr/>
        </p:nvGrpSpPr>
        <p:grpSpPr>
          <a:xfrm>
            <a:off x="7234142" y="2194636"/>
            <a:ext cx="1648149" cy="691780"/>
            <a:chOff x="2627783" y="3137146"/>
            <a:chExt cx="1795397" cy="1367508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104ECAB-9597-44A6-91F9-6BC176192983}"/>
                </a:ext>
              </a:extLst>
            </p:cNvPr>
            <p:cNvSpPr/>
            <p:nvPr/>
          </p:nvSpPr>
          <p:spPr bwMode="auto">
            <a:xfrm>
              <a:off x="2627784" y="3137147"/>
              <a:ext cx="1795396" cy="1367507"/>
            </a:xfrm>
            <a:prstGeom prst="rect">
              <a:avLst/>
            </a:prstGeom>
            <a:solidFill>
              <a:srgbClr val="667CE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순서도: 문서 67">
              <a:extLst>
                <a:ext uri="{FF2B5EF4-FFF2-40B4-BE49-F238E27FC236}">
                  <a16:creationId xmlns:a16="http://schemas.microsoft.com/office/drawing/2014/main" id="{821720A7-7AB6-4D55-A46F-D1C8EB7E6799}"/>
                </a:ext>
              </a:extLst>
            </p:cNvPr>
            <p:cNvSpPr/>
            <p:nvPr/>
          </p:nvSpPr>
          <p:spPr bwMode="auto">
            <a:xfrm>
              <a:off x="2627783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9BA1632-2AEE-478E-812D-6F2F4F5F227E}"/>
                </a:ext>
              </a:extLst>
            </p:cNvPr>
            <p:cNvSpPr/>
            <p:nvPr/>
          </p:nvSpPr>
          <p:spPr>
            <a:xfrm>
              <a:off x="2635409" y="3371135"/>
              <a:ext cx="1785389" cy="91261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PE0~15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65252BA-1ADF-468C-A141-D664881D3780}"/>
              </a:ext>
            </a:extLst>
          </p:cNvPr>
          <p:cNvGrpSpPr/>
          <p:nvPr/>
        </p:nvGrpSpPr>
        <p:grpSpPr>
          <a:xfrm>
            <a:off x="5400363" y="2194636"/>
            <a:ext cx="1648149" cy="691780"/>
            <a:chOff x="683567" y="3137146"/>
            <a:chExt cx="1795397" cy="136750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CF18900-B11F-422B-A6D8-47AA509B3D62}"/>
                </a:ext>
              </a:extLst>
            </p:cNvPr>
            <p:cNvSpPr/>
            <p:nvPr/>
          </p:nvSpPr>
          <p:spPr bwMode="auto">
            <a:xfrm>
              <a:off x="683568" y="3137147"/>
              <a:ext cx="1795396" cy="1367507"/>
            </a:xfrm>
            <a:prstGeom prst="rect">
              <a:avLst/>
            </a:prstGeom>
            <a:solidFill>
              <a:srgbClr val="E48E1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/>
              <a:endPara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순서도: 문서 64">
              <a:extLst>
                <a:ext uri="{FF2B5EF4-FFF2-40B4-BE49-F238E27FC236}">
                  <a16:creationId xmlns:a16="http://schemas.microsoft.com/office/drawing/2014/main" id="{642A92C2-E0DC-481D-894B-A5C91ACDECB6}"/>
                </a:ext>
              </a:extLst>
            </p:cNvPr>
            <p:cNvSpPr/>
            <p:nvPr/>
          </p:nvSpPr>
          <p:spPr bwMode="auto">
            <a:xfrm>
              <a:off x="683567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0FC2880-D4D9-4597-A424-5BF09B03A0F2}"/>
                </a:ext>
              </a:extLst>
            </p:cNvPr>
            <p:cNvSpPr/>
            <p:nvPr/>
          </p:nvSpPr>
          <p:spPr>
            <a:xfrm>
              <a:off x="707903" y="3504277"/>
              <a:ext cx="1746725" cy="646331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PD0~15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D176D54-B282-4360-9B35-83D34A50EDBC}"/>
              </a:ext>
            </a:extLst>
          </p:cNvPr>
          <p:cNvGrpSpPr/>
          <p:nvPr/>
        </p:nvGrpSpPr>
        <p:grpSpPr>
          <a:xfrm>
            <a:off x="5400363" y="3058260"/>
            <a:ext cx="1648149" cy="691780"/>
            <a:chOff x="4932039" y="3137146"/>
            <a:chExt cx="1795397" cy="1367508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398E9CC-B63A-4B25-B247-B5F5A895010F}"/>
                </a:ext>
              </a:extLst>
            </p:cNvPr>
            <p:cNvSpPr/>
            <p:nvPr/>
          </p:nvSpPr>
          <p:spPr bwMode="auto">
            <a:xfrm>
              <a:off x="4932040" y="3137147"/>
              <a:ext cx="1795396" cy="1367507"/>
            </a:xfrm>
            <a:prstGeom prst="rect">
              <a:avLst/>
            </a:prstGeom>
            <a:solidFill>
              <a:srgbClr val="EE70A3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2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순서도: 문서 61">
              <a:extLst>
                <a:ext uri="{FF2B5EF4-FFF2-40B4-BE49-F238E27FC236}">
                  <a16:creationId xmlns:a16="http://schemas.microsoft.com/office/drawing/2014/main" id="{2BF1249B-E012-43B7-8BE9-F6A7ED589523}"/>
                </a:ext>
              </a:extLst>
            </p:cNvPr>
            <p:cNvSpPr/>
            <p:nvPr/>
          </p:nvSpPr>
          <p:spPr bwMode="auto">
            <a:xfrm>
              <a:off x="4932039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EE141F1-F1D8-442D-831A-1E9A43614052}"/>
                </a:ext>
              </a:extLst>
            </p:cNvPr>
            <p:cNvSpPr/>
            <p:nvPr/>
          </p:nvSpPr>
          <p:spPr>
            <a:xfrm>
              <a:off x="4956375" y="3365778"/>
              <a:ext cx="1746725" cy="92333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PF0~15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B638142-B5D2-47D9-B590-F8BA4E7C0E76}"/>
              </a:ext>
            </a:extLst>
          </p:cNvPr>
          <p:cNvGrpSpPr/>
          <p:nvPr/>
        </p:nvGrpSpPr>
        <p:grpSpPr>
          <a:xfrm>
            <a:off x="7234142" y="3058260"/>
            <a:ext cx="1648149" cy="691780"/>
            <a:chOff x="6874571" y="3137146"/>
            <a:chExt cx="1795397" cy="136750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7284857-9BCD-4ABF-9A31-AF300F5A31A6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CC99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lvl="3"/>
              <a:endParaRPr lang="en-US" altLang="ko-KR" sz="1050" dirty="0"/>
            </a:p>
          </p:txBody>
        </p:sp>
        <p:sp>
          <p:nvSpPr>
            <p:cNvPr id="59" name="순서도: 문서 58">
              <a:extLst>
                <a:ext uri="{FF2B5EF4-FFF2-40B4-BE49-F238E27FC236}">
                  <a16:creationId xmlns:a16="http://schemas.microsoft.com/office/drawing/2014/main" id="{9210A8B7-6C0B-4B0D-9939-72428B03BB2A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sz="105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5AC80E-A468-4EC8-9C94-61790561DF32}"/>
                </a:ext>
              </a:extLst>
            </p:cNvPr>
            <p:cNvSpPr/>
            <p:nvPr/>
          </p:nvSpPr>
          <p:spPr>
            <a:xfrm>
              <a:off x="6874571" y="3371133"/>
              <a:ext cx="1795397" cy="91261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PG0~15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D4F5C69-D80C-4FA4-B840-BF42F43832A3}"/>
              </a:ext>
            </a:extLst>
          </p:cNvPr>
          <p:cNvSpPr txBox="1"/>
          <p:nvPr/>
        </p:nvSpPr>
        <p:spPr bwMode="auto">
          <a:xfrm>
            <a:off x="554275" y="45905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2179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A4B2FE-2E5F-4973-9764-55ABA7B21510}"/>
              </a:ext>
            </a:extLst>
          </p:cNvPr>
          <p:cNvSpPr/>
          <p:nvPr/>
        </p:nvSpPr>
        <p:spPr bwMode="auto">
          <a:xfrm>
            <a:off x="539751" y="1557337"/>
            <a:ext cx="3828063" cy="3005137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파트의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STM32F103 MCU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745062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보드의 주요 회로 분석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MCU </a:t>
            </a:r>
            <a:r>
              <a:rPr lang="ko-KR" altLang="en-US" sz="2000" spc="0" dirty="0">
                <a:solidFill>
                  <a:schemeClr val="tx1"/>
                </a:solidFill>
              </a:rPr>
              <a:t>파트 </a:t>
            </a:r>
            <a:r>
              <a:rPr lang="en-US" altLang="ko-KR" sz="2000" spc="0" dirty="0">
                <a:solidFill>
                  <a:schemeClr val="tx1"/>
                </a:solidFill>
              </a:rPr>
              <a:t>B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2E12413-C646-4F29-A6E2-152CC395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59" y="1585380"/>
            <a:ext cx="3758809" cy="2657090"/>
          </a:xfrm>
          <a:prstGeom prst="rect">
            <a:avLst/>
          </a:prstGeom>
        </p:spPr>
      </p:pic>
      <p:sp>
        <p:nvSpPr>
          <p:cNvPr id="32" name="양쪽 대괄호 31">
            <a:extLst>
              <a:ext uri="{FF2B5EF4-FFF2-40B4-BE49-F238E27FC236}">
                <a16:creationId xmlns:a16="http://schemas.microsoft.com/office/drawing/2014/main" id="{96607A05-3D7F-4F0F-9BDA-3179147F1A98}"/>
              </a:ext>
            </a:extLst>
          </p:cNvPr>
          <p:cNvSpPr/>
          <p:nvPr/>
        </p:nvSpPr>
        <p:spPr bwMode="auto">
          <a:xfrm rot="5400000">
            <a:off x="5719449" y="889687"/>
            <a:ext cx="1954267" cy="4393183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STM32F103 MCU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연결되어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STM32F429ZI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UART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통신을 연결한 선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STM32F103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UART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변환하여 전달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</a:pP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순서도: 문서 32">
            <a:extLst>
              <a:ext uri="{FF2B5EF4-FFF2-40B4-BE49-F238E27FC236}">
                <a16:creationId xmlns:a16="http://schemas.microsoft.com/office/drawing/2014/main" id="{6B652337-A5A5-41A7-B796-2212C43EEC45}"/>
              </a:ext>
            </a:extLst>
          </p:cNvPr>
          <p:cNvSpPr/>
          <p:nvPr/>
        </p:nvSpPr>
        <p:spPr bwMode="auto">
          <a:xfrm>
            <a:off x="4499991" y="2109135"/>
            <a:ext cx="4393183" cy="519051"/>
          </a:xfrm>
          <a:prstGeom prst="flowChartDocument">
            <a:avLst/>
          </a:prstGeom>
          <a:solidFill>
            <a:srgbClr val="00B0F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STLK_RX,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STLK_TX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58DBEE3-BAFB-4DE6-98F1-60F5BBB3D1AC}"/>
              </a:ext>
            </a:extLst>
          </p:cNvPr>
          <p:cNvSpPr/>
          <p:nvPr/>
        </p:nvSpPr>
        <p:spPr bwMode="auto">
          <a:xfrm rot="16200000">
            <a:off x="702398" y="3481312"/>
            <a:ext cx="629150" cy="720078"/>
          </a:xfrm>
          <a:prstGeom prst="roundRect">
            <a:avLst>
              <a:gd name="adj" fmla="val 12267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90A66-8A68-43AD-8462-27C70846EB19}"/>
              </a:ext>
            </a:extLst>
          </p:cNvPr>
          <p:cNvSpPr txBox="1"/>
          <p:nvPr/>
        </p:nvSpPr>
        <p:spPr bwMode="auto">
          <a:xfrm>
            <a:off x="554275" y="45905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68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006273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STM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사의 평가 보드들</a:t>
            </a: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A5CAA032-CDFD-4091-9C42-0BC90EBC47D4}"/>
              </a:ext>
            </a:extLst>
          </p:cNvPr>
          <p:cNvSpPr/>
          <p:nvPr/>
        </p:nvSpPr>
        <p:spPr bwMode="auto">
          <a:xfrm>
            <a:off x="817991" y="1188452"/>
            <a:ext cx="97277" cy="83859"/>
          </a:xfrm>
          <a:prstGeom prst="hexagon">
            <a:avLst/>
          </a:prstGeom>
          <a:solidFill>
            <a:srgbClr val="FFFFFF">
              <a:alpha val="50196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STM32</a:t>
            </a:r>
            <a:r>
              <a:rPr lang="ko-KR" altLang="en-US" sz="2000" spc="0" dirty="0">
                <a:solidFill>
                  <a:schemeClr val="tx1"/>
                </a:solidFill>
              </a:rPr>
              <a:t>시리즈의 평가 보드들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90A74E8-B85D-4F6A-9F9E-131AC2B04A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C2898A9-CC39-4017-8084-04A306D372E2}"/>
              </a:ext>
            </a:extLst>
          </p:cNvPr>
          <p:cNvSpPr/>
          <p:nvPr/>
        </p:nvSpPr>
        <p:spPr bwMode="auto">
          <a:xfrm>
            <a:off x="547019" y="1715450"/>
            <a:ext cx="2525245" cy="1008111"/>
          </a:xfrm>
          <a:prstGeom prst="rect">
            <a:avLst/>
          </a:prstGeom>
          <a:solidFill>
            <a:srgbClr val="E48E1C"/>
          </a:solidFill>
          <a:ln w="254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3"/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순서도: 문서 38">
            <a:extLst>
              <a:ext uri="{FF2B5EF4-FFF2-40B4-BE49-F238E27FC236}">
                <a16:creationId xmlns:a16="http://schemas.microsoft.com/office/drawing/2014/main" id="{34ACE846-C9EE-4DFF-AD0C-666CC704B03F}"/>
              </a:ext>
            </a:extLst>
          </p:cNvPr>
          <p:cNvSpPr/>
          <p:nvPr/>
        </p:nvSpPr>
        <p:spPr bwMode="auto">
          <a:xfrm>
            <a:off x="547018" y="1715449"/>
            <a:ext cx="2525247" cy="751033"/>
          </a:xfrm>
          <a:prstGeom prst="flowChartDocument">
            <a:avLst/>
          </a:prstGeom>
          <a:solidFill>
            <a:srgbClr val="FFFFFF">
              <a:alpha val="50000"/>
            </a:srgb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F25FFE-1E94-45B4-ABA2-F10443324696}"/>
              </a:ext>
            </a:extLst>
          </p:cNvPr>
          <p:cNvSpPr/>
          <p:nvPr/>
        </p:nvSpPr>
        <p:spPr>
          <a:xfrm>
            <a:off x="581247" y="1939860"/>
            <a:ext cx="2456789" cy="476468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0" lvl="3" eaLnBrk="0" latinLnBrk="1" hangingPunct="0">
              <a:buClr>
                <a:srgbClr val="536FFF"/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 </a:t>
            </a:r>
            <a:r>
              <a:rPr lang="en-US" altLang="ko-KR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Nucleo</a:t>
            </a:r>
            <a:b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development boards</a:t>
            </a:r>
          </a:p>
        </p:txBody>
      </p:sp>
      <p:sp>
        <p:nvSpPr>
          <p:cNvPr id="41" name="양쪽 대괄호 40">
            <a:extLst>
              <a:ext uri="{FF2B5EF4-FFF2-40B4-BE49-F238E27FC236}">
                <a16:creationId xmlns:a16="http://schemas.microsoft.com/office/drawing/2014/main" id="{DD3450E9-7A16-4A5D-B7AD-DD12A7820B94}"/>
              </a:ext>
            </a:extLst>
          </p:cNvPr>
          <p:cNvSpPr/>
          <p:nvPr/>
        </p:nvSpPr>
        <p:spPr>
          <a:xfrm>
            <a:off x="547018" y="2768769"/>
            <a:ext cx="2525247" cy="396620"/>
          </a:xfrm>
          <a:prstGeom prst="bracketPair">
            <a:avLst>
              <a:gd name="adj" fmla="val 0"/>
            </a:avLst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Flexible prototyping</a:t>
            </a:r>
          </a:p>
        </p:txBody>
      </p:sp>
      <p:sp>
        <p:nvSpPr>
          <p:cNvPr id="50" name="모서리가 둥근 직사각형 12">
            <a:extLst>
              <a:ext uri="{FF2B5EF4-FFF2-40B4-BE49-F238E27FC236}">
                <a16:creationId xmlns:a16="http://schemas.microsoft.com/office/drawing/2014/main" id="{2BF8309C-651D-44DB-AA08-7356255816B0}"/>
              </a:ext>
            </a:extLst>
          </p:cNvPr>
          <p:cNvSpPr/>
          <p:nvPr/>
        </p:nvSpPr>
        <p:spPr bwMode="auto">
          <a:xfrm>
            <a:off x="817990" y="3518897"/>
            <a:ext cx="8075129" cy="729746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모서리가 둥근 직사각형 13">
            <a:extLst>
              <a:ext uri="{FF2B5EF4-FFF2-40B4-BE49-F238E27FC236}">
                <a16:creationId xmlns:a16="http://schemas.microsoft.com/office/drawing/2014/main" id="{68380D16-F1C5-436D-A083-6432D50E11BA}"/>
              </a:ext>
            </a:extLst>
          </p:cNvPr>
          <p:cNvSpPr/>
          <p:nvPr/>
        </p:nvSpPr>
        <p:spPr bwMode="auto">
          <a:xfrm>
            <a:off x="547019" y="3613770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99BEC3A-6445-40D6-B555-6D886F90D0B7}"/>
              </a:ext>
            </a:extLst>
          </p:cNvPr>
          <p:cNvSpPr/>
          <p:nvPr/>
        </p:nvSpPr>
        <p:spPr>
          <a:xfrm>
            <a:off x="817990" y="3599926"/>
            <a:ext cx="80751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STM32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시리즈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들은 모두 </a:t>
            </a:r>
            <a:r>
              <a:rPr lang="ko-KR" altLang="en-US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성능을 평가할 수 있는</a:t>
            </a:r>
            <a:br>
              <a:rPr lang="en-US" altLang="ko-KR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00" b="1" dirty="0">
                <a:solidFill>
                  <a:srgbClr val="FF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보드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레퍼런스 보드라고 함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가짐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88EE6D5-811D-4A22-802E-E84C055E4158}"/>
              </a:ext>
            </a:extLst>
          </p:cNvPr>
          <p:cNvGrpSpPr/>
          <p:nvPr/>
        </p:nvGrpSpPr>
        <p:grpSpPr>
          <a:xfrm>
            <a:off x="3431140" y="1715449"/>
            <a:ext cx="5462035" cy="1449940"/>
            <a:chOff x="3431140" y="1715449"/>
            <a:chExt cx="5462035" cy="144994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0EAE760-110F-48C9-91D4-4B107F854944}"/>
                </a:ext>
              </a:extLst>
            </p:cNvPr>
            <p:cNvSpPr/>
            <p:nvPr/>
          </p:nvSpPr>
          <p:spPr bwMode="auto">
            <a:xfrm>
              <a:off x="6367930" y="1715450"/>
              <a:ext cx="2525245" cy="1008111"/>
            </a:xfrm>
            <a:prstGeom prst="rect">
              <a:avLst/>
            </a:prstGeom>
            <a:solidFill>
              <a:srgbClr val="EE70A3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순서도: 문서 31">
              <a:extLst>
                <a:ext uri="{FF2B5EF4-FFF2-40B4-BE49-F238E27FC236}">
                  <a16:creationId xmlns:a16="http://schemas.microsoft.com/office/drawing/2014/main" id="{591F5CE9-F984-4F5A-A212-EBF533655D42}"/>
                </a:ext>
              </a:extLst>
            </p:cNvPr>
            <p:cNvSpPr/>
            <p:nvPr/>
          </p:nvSpPr>
          <p:spPr bwMode="auto">
            <a:xfrm>
              <a:off x="6367928" y="1715449"/>
              <a:ext cx="2525247" cy="751033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C95B7F1-2300-4F21-8479-6F29229F037E}"/>
                </a:ext>
              </a:extLst>
            </p:cNvPr>
            <p:cNvSpPr/>
            <p:nvPr/>
          </p:nvSpPr>
          <p:spPr>
            <a:xfrm>
              <a:off x="6402157" y="1837760"/>
              <a:ext cx="2456789" cy="680669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Evaluation boards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7AF7EE-C35B-4BCF-9CE3-288AAB94BC0F}"/>
                </a:ext>
              </a:extLst>
            </p:cNvPr>
            <p:cNvSpPr/>
            <p:nvPr/>
          </p:nvSpPr>
          <p:spPr bwMode="auto">
            <a:xfrm>
              <a:off x="3431141" y="1715450"/>
              <a:ext cx="2525245" cy="1008111"/>
            </a:xfrm>
            <a:prstGeom prst="rect">
              <a:avLst/>
            </a:prstGeom>
            <a:solidFill>
              <a:srgbClr val="667CE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순서도: 문서 34">
              <a:extLst>
                <a:ext uri="{FF2B5EF4-FFF2-40B4-BE49-F238E27FC236}">
                  <a16:creationId xmlns:a16="http://schemas.microsoft.com/office/drawing/2014/main" id="{0CA132A9-F15E-46D2-89A3-6691087E95C6}"/>
                </a:ext>
              </a:extLst>
            </p:cNvPr>
            <p:cNvSpPr/>
            <p:nvPr/>
          </p:nvSpPr>
          <p:spPr bwMode="auto">
            <a:xfrm>
              <a:off x="3431140" y="1715449"/>
              <a:ext cx="2525247" cy="751033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6B135E7-0165-4B82-AEF9-AEF4765A47FE}"/>
                </a:ext>
              </a:extLst>
            </p:cNvPr>
            <p:cNvSpPr/>
            <p:nvPr/>
          </p:nvSpPr>
          <p:spPr>
            <a:xfrm>
              <a:off x="3441867" y="1993431"/>
              <a:ext cx="2511170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Discovery kits</a:t>
              </a:r>
              <a:endPara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양쪽 대괄호 41">
              <a:extLst>
                <a:ext uri="{FF2B5EF4-FFF2-40B4-BE49-F238E27FC236}">
                  <a16:creationId xmlns:a16="http://schemas.microsoft.com/office/drawing/2014/main" id="{06C33FBB-2D44-4F2C-9CB8-AC8C79AE4C12}"/>
                </a:ext>
              </a:extLst>
            </p:cNvPr>
            <p:cNvSpPr/>
            <p:nvPr/>
          </p:nvSpPr>
          <p:spPr>
            <a:xfrm>
              <a:off x="3439661" y="2768769"/>
              <a:ext cx="2525244" cy="396620"/>
            </a:xfrm>
            <a:prstGeom prst="bracketPair">
              <a:avLst>
                <a:gd name="adj" fmla="val 0"/>
              </a:avLst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65000"/>
                </a:schemeClr>
              </a:bgClr>
            </a:patt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Key feature prototyping</a:t>
              </a:r>
            </a:p>
          </p:txBody>
        </p:sp>
        <p:sp>
          <p:nvSpPr>
            <p:cNvPr id="47" name="양쪽 대괄호 46">
              <a:extLst>
                <a:ext uri="{FF2B5EF4-FFF2-40B4-BE49-F238E27FC236}">
                  <a16:creationId xmlns:a16="http://schemas.microsoft.com/office/drawing/2014/main" id="{5D17E248-91AC-46E7-9B17-335EA5CAF65E}"/>
                </a:ext>
              </a:extLst>
            </p:cNvPr>
            <p:cNvSpPr/>
            <p:nvPr/>
          </p:nvSpPr>
          <p:spPr>
            <a:xfrm>
              <a:off x="6367927" y="2768769"/>
              <a:ext cx="2525247" cy="396620"/>
            </a:xfrm>
            <a:prstGeom prst="bracketPair">
              <a:avLst>
                <a:gd name="adj" fmla="val 0"/>
              </a:avLst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65000"/>
                </a:schemeClr>
              </a:bgClr>
            </a:patt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Full feature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4567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427A04-880F-4693-B16B-7395932680F5}"/>
              </a:ext>
            </a:extLst>
          </p:cNvPr>
          <p:cNvSpPr/>
          <p:nvPr/>
        </p:nvSpPr>
        <p:spPr>
          <a:xfrm>
            <a:off x="233807" y="3958904"/>
            <a:ext cx="1622956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600" b="1" dirty="0">
                <a:solidFill>
                  <a:srgbClr val="E48E1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600" b="1" dirty="0">
                <a:solidFill>
                  <a:srgbClr val="E48E1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br>
              <a:rPr lang="en-US" altLang="ko-KR" sz="1600" b="1" dirty="0">
                <a:solidFill>
                  <a:srgbClr val="E48E1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dirty="0">
                <a:solidFill>
                  <a:srgbClr val="E48E1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CPU clock</a:t>
            </a:r>
            <a:endParaRPr lang="ko-KR" altLang="en-US" sz="1600" b="1" dirty="0">
              <a:solidFill>
                <a:srgbClr val="E48E1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5A616B9-C806-4762-A377-075FDCF2BCCD}"/>
              </a:ext>
            </a:extLst>
          </p:cNvPr>
          <p:cNvCxnSpPr/>
          <p:nvPr/>
        </p:nvCxnSpPr>
        <p:spPr>
          <a:xfrm flipH="1">
            <a:off x="1045284" y="3676964"/>
            <a:ext cx="1" cy="278279"/>
          </a:xfrm>
          <a:prstGeom prst="line">
            <a:avLst/>
          </a:prstGeom>
          <a:ln w="12700" cap="sq">
            <a:solidFill>
              <a:srgbClr val="E48E1C"/>
            </a:solidFill>
            <a:prstDash val="sysDot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1CA2433-1CD5-4A5C-B32A-4CDAD6A67397}"/>
              </a:ext>
            </a:extLst>
          </p:cNvPr>
          <p:cNvSpPr/>
          <p:nvPr/>
        </p:nvSpPr>
        <p:spPr>
          <a:xfrm>
            <a:off x="1987416" y="3958904"/>
            <a:ext cx="1622956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1600" b="1" dirty="0">
                <a:solidFill>
                  <a:srgbClr val="667CE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147EF55-211B-4031-AC00-36DB3BF8E01B}"/>
              </a:ext>
            </a:extLst>
          </p:cNvPr>
          <p:cNvCxnSpPr/>
          <p:nvPr/>
        </p:nvCxnSpPr>
        <p:spPr>
          <a:xfrm flipH="1">
            <a:off x="2798893" y="3676964"/>
            <a:ext cx="1" cy="278279"/>
          </a:xfrm>
          <a:prstGeom prst="line">
            <a:avLst/>
          </a:prstGeom>
          <a:ln w="12700" cap="sq">
            <a:solidFill>
              <a:srgbClr val="667CEC"/>
            </a:solidFill>
            <a:prstDash val="sysDot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3DA405-FF81-4AF6-8081-920C4DE17AA9}"/>
              </a:ext>
            </a:extLst>
          </p:cNvPr>
          <p:cNvSpPr/>
          <p:nvPr/>
        </p:nvSpPr>
        <p:spPr>
          <a:xfrm>
            <a:off x="3741025" y="3958904"/>
            <a:ext cx="1622956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1600" b="1" dirty="0">
                <a:solidFill>
                  <a:srgbClr val="EE70A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배터리 전원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97ACD20-E566-4364-B448-CA8FFEAB0088}"/>
              </a:ext>
            </a:extLst>
          </p:cNvPr>
          <p:cNvCxnSpPr/>
          <p:nvPr/>
        </p:nvCxnSpPr>
        <p:spPr>
          <a:xfrm flipH="1">
            <a:off x="4552502" y="3676964"/>
            <a:ext cx="1" cy="278279"/>
          </a:xfrm>
          <a:prstGeom prst="line">
            <a:avLst/>
          </a:prstGeom>
          <a:ln w="12700" cap="sq">
            <a:solidFill>
              <a:srgbClr val="EE70A3"/>
            </a:solidFill>
            <a:prstDash val="sysDot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4E769DF-A79E-411F-A2F5-F9F119C00A06}"/>
              </a:ext>
            </a:extLst>
          </p:cNvPr>
          <p:cNvSpPr/>
          <p:nvPr/>
        </p:nvSpPr>
        <p:spPr>
          <a:xfrm>
            <a:off x="5494634" y="3958904"/>
            <a:ext cx="1622956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ko-KR" altLang="en-US" sz="16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리셋 버튼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DD7DF8F-3BF5-44E3-9711-904F6FC52BD1}"/>
              </a:ext>
            </a:extLst>
          </p:cNvPr>
          <p:cNvCxnSpPr/>
          <p:nvPr/>
        </p:nvCxnSpPr>
        <p:spPr>
          <a:xfrm flipH="1">
            <a:off x="6306111" y="3676964"/>
            <a:ext cx="1" cy="278279"/>
          </a:xfrm>
          <a:prstGeom prst="line">
            <a:avLst/>
          </a:prstGeom>
          <a:ln w="12700" cap="sq">
            <a:solidFill>
              <a:srgbClr val="00B0F0"/>
            </a:solidFill>
            <a:prstDash val="sysDot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745062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보드의 주요 회로 분석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MCU </a:t>
            </a:r>
            <a:r>
              <a:rPr lang="ko-KR" altLang="en-US" sz="2000" spc="0" dirty="0">
                <a:solidFill>
                  <a:schemeClr val="tx1"/>
                </a:solidFill>
              </a:rPr>
              <a:t>파트 </a:t>
            </a:r>
            <a:r>
              <a:rPr lang="en-US" altLang="ko-KR" sz="2000" spc="0" dirty="0">
                <a:solidFill>
                  <a:schemeClr val="tx1"/>
                </a:solidFill>
              </a:rPr>
              <a:t>C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4" name="육각형 13">
            <a:extLst>
              <a:ext uri="{FF2B5EF4-FFF2-40B4-BE49-F238E27FC236}">
                <a16:creationId xmlns:a16="http://schemas.microsoft.com/office/drawing/2014/main" id="{E35C407A-0D07-4D36-BE8E-91DF9D891EA6}"/>
              </a:ext>
            </a:extLst>
          </p:cNvPr>
          <p:cNvSpPr/>
          <p:nvPr/>
        </p:nvSpPr>
        <p:spPr>
          <a:xfrm>
            <a:off x="2579088" y="1564428"/>
            <a:ext cx="4186092" cy="461665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lIns="0" tIns="0" rIns="0" bIns="0" anchor="ctr">
            <a:noAutofit/>
          </a:bodyPr>
          <a:lstStyle/>
          <a:p>
            <a:pPr marL="0" lvl="3" eaLnBrk="0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6FFF"/>
              </a:buClr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U8C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FF7BF04-2A39-43CA-81CD-C45AFEAF311E}"/>
              </a:ext>
            </a:extLst>
          </p:cNvPr>
          <p:cNvGrpSpPr/>
          <p:nvPr/>
        </p:nvGrpSpPr>
        <p:grpSpPr>
          <a:xfrm>
            <a:off x="5516609" y="2318733"/>
            <a:ext cx="1622957" cy="1367508"/>
            <a:chOff x="6874571" y="3137146"/>
            <a:chExt cx="1795397" cy="136750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1D2C546-A525-4747-BA7F-2CD5A4A745A0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B0F0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3" eaLnBrk="0" latinLnBrk="1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순서도: 문서 36">
              <a:extLst>
                <a:ext uri="{FF2B5EF4-FFF2-40B4-BE49-F238E27FC236}">
                  <a16:creationId xmlns:a16="http://schemas.microsoft.com/office/drawing/2014/main" id="{1B21F585-6130-42ED-BFE5-C0FE96919A4B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32E38E6-172B-4B16-8056-F85D094B9BD0}"/>
                </a:ext>
              </a:extLst>
            </p:cNvPr>
            <p:cNvSpPr/>
            <p:nvPr/>
          </p:nvSpPr>
          <p:spPr>
            <a:xfrm>
              <a:off x="6874571" y="3642777"/>
              <a:ext cx="17953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B2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9960660-7F97-47D2-96A2-84851FF54205}"/>
              </a:ext>
            </a:extLst>
          </p:cNvPr>
          <p:cNvGrpSpPr/>
          <p:nvPr/>
        </p:nvGrpSpPr>
        <p:grpSpPr>
          <a:xfrm>
            <a:off x="3762998" y="2318733"/>
            <a:ext cx="1622957" cy="1367508"/>
            <a:chOff x="4932039" y="3137146"/>
            <a:chExt cx="1795397" cy="136750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700212E-5BE5-4ADC-844B-DC53C33B47E5}"/>
                </a:ext>
              </a:extLst>
            </p:cNvPr>
            <p:cNvSpPr/>
            <p:nvPr/>
          </p:nvSpPr>
          <p:spPr bwMode="auto">
            <a:xfrm>
              <a:off x="4932040" y="3137147"/>
              <a:ext cx="1795396" cy="1367507"/>
            </a:xfrm>
            <a:prstGeom prst="rect">
              <a:avLst/>
            </a:prstGeom>
            <a:solidFill>
              <a:srgbClr val="EE70A3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순서도: 문서 40">
              <a:extLst>
                <a:ext uri="{FF2B5EF4-FFF2-40B4-BE49-F238E27FC236}">
                  <a16:creationId xmlns:a16="http://schemas.microsoft.com/office/drawing/2014/main" id="{496D03F0-ECA2-478E-8453-051A21B06A24}"/>
                </a:ext>
              </a:extLst>
            </p:cNvPr>
            <p:cNvSpPr/>
            <p:nvPr/>
          </p:nvSpPr>
          <p:spPr bwMode="auto">
            <a:xfrm>
              <a:off x="4932039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605A44D-10B0-4407-B4DD-DE129B275719}"/>
                </a:ext>
              </a:extLst>
            </p:cNvPr>
            <p:cNvSpPr/>
            <p:nvPr/>
          </p:nvSpPr>
          <p:spPr>
            <a:xfrm>
              <a:off x="4956375" y="3365778"/>
              <a:ext cx="1746725" cy="92333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VBAT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223045E-DB79-4B50-ABD0-6282ADA84ABD}"/>
              </a:ext>
            </a:extLst>
          </p:cNvPr>
          <p:cNvGrpSpPr/>
          <p:nvPr/>
        </p:nvGrpSpPr>
        <p:grpSpPr>
          <a:xfrm>
            <a:off x="1935586" y="2318733"/>
            <a:ext cx="1775302" cy="1367508"/>
            <a:chOff x="2546140" y="3137146"/>
            <a:chExt cx="1963928" cy="136750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159D9CA-1227-45D0-B3D6-624142206E04}"/>
                </a:ext>
              </a:extLst>
            </p:cNvPr>
            <p:cNvSpPr/>
            <p:nvPr/>
          </p:nvSpPr>
          <p:spPr bwMode="auto">
            <a:xfrm>
              <a:off x="2627784" y="3137147"/>
              <a:ext cx="1795396" cy="1367507"/>
            </a:xfrm>
            <a:prstGeom prst="rect">
              <a:avLst/>
            </a:prstGeom>
            <a:solidFill>
              <a:srgbClr val="667CE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 eaLnBrk="0" latinLnBrk="1" hangingPunct="0">
                <a:lnSpc>
                  <a:spcPct val="110000"/>
                </a:lnSpc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순서도: 문서 46">
              <a:extLst>
                <a:ext uri="{FF2B5EF4-FFF2-40B4-BE49-F238E27FC236}">
                  <a16:creationId xmlns:a16="http://schemas.microsoft.com/office/drawing/2014/main" id="{554D6D18-D030-42E3-929F-26CFB29AC171}"/>
                </a:ext>
              </a:extLst>
            </p:cNvPr>
            <p:cNvSpPr/>
            <p:nvPr/>
          </p:nvSpPr>
          <p:spPr bwMode="auto">
            <a:xfrm>
              <a:off x="2627783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2272073-3D85-4410-A16C-F38E04857652}"/>
                </a:ext>
              </a:extLst>
            </p:cNvPr>
            <p:cNvSpPr/>
            <p:nvPr/>
          </p:nvSpPr>
          <p:spPr>
            <a:xfrm>
              <a:off x="2546140" y="3227279"/>
              <a:ext cx="1963928" cy="120032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VDD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08B2E50-1DAC-47A8-B4DC-D4AF1FFCF7F6}"/>
              </a:ext>
            </a:extLst>
          </p:cNvPr>
          <p:cNvGrpSpPr/>
          <p:nvPr/>
        </p:nvGrpSpPr>
        <p:grpSpPr>
          <a:xfrm>
            <a:off x="233806" y="2318733"/>
            <a:ext cx="1622957" cy="1367508"/>
            <a:chOff x="683567" y="3137146"/>
            <a:chExt cx="1795397" cy="136750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5B590F-98E0-4A4C-9830-CC363094FDF1}"/>
                </a:ext>
              </a:extLst>
            </p:cNvPr>
            <p:cNvSpPr/>
            <p:nvPr/>
          </p:nvSpPr>
          <p:spPr bwMode="auto">
            <a:xfrm>
              <a:off x="683568" y="3137147"/>
              <a:ext cx="1795396" cy="1367507"/>
            </a:xfrm>
            <a:prstGeom prst="rect">
              <a:avLst/>
            </a:prstGeom>
            <a:solidFill>
              <a:srgbClr val="E48E1C"/>
            </a:solidFill>
            <a:ln w="254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3"/>
              <a:endPara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순서도: 문서 50">
              <a:extLst>
                <a:ext uri="{FF2B5EF4-FFF2-40B4-BE49-F238E27FC236}">
                  <a16:creationId xmlns:a16="http://schemas.microsoft.com/office/drawing/2014/main" id="{494F77F2-94AC-43FB-9D21-998B42F0B682}"/>
                </a:ext>
              </a:extLst>
            </p:cNvPr>
            <p:cNvSpPr/>
            <p:nvPr/>
          </p:nvSpPr>
          <p:spPr bwMode="auto">
            <a:xfrm>
              <a:off x="683567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8B2F71C-2F8E-40CE-8BB7-2B6B92CCEEE7}"/>
                </a:ext>
              </a:extLst>
            </p:cNvPr>
            <p:cNvSpPr/>
            <p:nvPr/>
          </p:nvSpPr>
          <p:spPr>
            <a:xfrm>
              <a:off x="707903" y="3504277"/>
              <a:ext cx="1746725" cy="646331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en-US" altLang="ko-KR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X3</a:t>
              </a:r>
              <a:endPara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6C0D146-A009-4557-A828-DDC765460EE7}"/>
              </a:ext>
            </a:extLst>
          </p:cNvPr>
          <p:cNvGrpSpPr/>
          <p:nvPr/>
        </p:nvGrpSpPr>
        <p:grpSpPr>
          <a:xfrm>
            <a:off x="7270219" y="2318733"/>
            <a:ext cx="1622957" cy="1367508"/>
            <a:chOff x="6874571" y="3137146"/>
            <a:chExt cx="1795397" cy="13675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0F6ECB3-F35B-41A7-9770-1523EE188A83}"/>
                </a:ext>
              </a:extLst>
            </p:cNvPr>
            <p:cNvSpPr/>
            <p:nvPr/>
          </p:nvSpPr>
          <p:spPr bwMode="auto">
            <a:xfrm>
              <a:off x="6874571" y="3137147"/>
              <a:ext cx="1795396" cy="1367507"/>
            </a:xfrm>
            <a:prstGeom prst="rect">
              <a:avLst/>
            </a:prstGeom>
            <a:solidFill>
              <a:srgbClr val="00CC99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3" eaLnBrk="0" latinLnBrk="1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6FFF"/>
                </a:buClr>
              </a:pPr>
              <a:endPara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순서도: 문서 54">
              <a:extLst>
                <a:ext uri="{FF2B5EF4-FFF2-40B4-BE49-F238E27FC236}">
                  <a16:creationId xmlns:a16="http://schemas.microsoft.com/office/drawing/2014/main" id="{CB668FB1-50ED-4D97-9366-A1F85335D413}"/>
                </a:ext>
              </a:extLst>
            </p:cNvPr>
            <p:cNvSpPr/>
            <p:nvPr/>
          </p:nvSpPr>
          <p:spPr bwMode="auto">
            <a:xfrm>
              <a:off x="6874571" y="3137146"/>
              <a:ext cx="1795397" cy="1018779"/>
            </a:xfrm>
            <a:prstGeom prst="flowChartDocument">
              <a:avLst/>
            </a:prstGeom>
            <a:solidFill>
              <a:srgbClr val="FFFFFF">
                <a:alpha val="50000"/>
              </a:srgbClr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B6A7058-D951-4015-A132-B333AB9E48B9}"/>
                </a:ext>
              </a:extLst>
            </p:cNvPr>
            <p:cNvSpPr/>
            <p:nvPr/>
          </p:nvSpPr>
          <p:spPr>
            <a:xfrm>
              <a:off x="6874571" y="3642777"/>
              <a:ext cx="1795397" cy="36933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3" eaLnBrk="0" latinLnBrk="1" hangingPunct="0">
                <a:buClr>
                  <a:srgbClr val="536FFF"/>
                </a:buClr>
              </a:pPr>
              <a:r>
                <a:rPr lang="ko-KR" altLang="en-US" sz="1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접지 핀</a:t>
              </a:r>
              <a:endPara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6295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6" y="195263"/>
            <a:ext cx="8230069" cy="410467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 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C18D60-3E67-498F-9270-5AB1D5FBC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31" b="37800"/>
          <a:stretch/>
        </p:blipFill>
        <p:spPr>
          <a:xfrm>
            <a:off x="317499" y="266699"/>
            <a:ext cx="8070925" cy="367320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C3FD5-CE65-4994-8F88-98AF3B00D60B}"/>
              </a:ext>
            </a:extLst>
          </p:cNvPr>
          <p:cNvSpPr/>
          <p:nvPr/>
        </p:nvSpPr>
        <p:spPr bwMode="auto">
          <a:xfrm rot="16200000">
            <a:off x="2979227" y="150488"/>
            <a:ext cx="449242" cy="345638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C4C3E7B8-0238-47C2-94AC-2B586400C73F}"/>
              </a:ext>
            </a:extLst>
          </p:cNvPr>
          <p:cNvSpPr/>
          <p:nvPr/>
        </p:nvSpPr>
        <p:spPr bwMode="auto">
          <a:xfrm rot="5400000">
            <a:off x="5316321" y="795097"/>
            <a:ext cx="1464380" cy="4393183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CPU clock, 8MHz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부착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[N/A] : Not assembled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약자로 칩이 부착되어 있지 않다는 의미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순서도: 문서 17">
            <a:extLst>
              <a:ext uri="{FF2B5EF4-FFF2-40B4-BE49-F238E27FC236}">
                <a16:creationId xmlns:a16="http://schemas.microsoft.com/office/drawing/2014/main" id="{836DF223-53AA-4B87-8D12-79BFEEA18DC6}"/>
              </a:ext>
            </a:extLst>
          </p:cNvPr>
          <p:cNvSpPr/>
          <p:nvPr/>
        </p:nvSpPr>
        <p:spPr bwMode="auto">
          <a:xfrm>
            <a:off x="3851920" y="2259488"/>
            <a:ext cx="4393183" cy="519051"/>
          </a:xfrm>
          <a:prstGeom prst="flowChartDocument">
            <a:avLst/>
          </a:prstGeom>
          <a:solidFill>
            <a:srgbClr val="00B0F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E7CCB-31EB-49CD-BFC2-906F6099314E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84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6" y="195263"/>
            <a:ext cx="8230069" cy="410467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 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C18D60-3E67-498F-9270-5AB1D5FBC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31" b="37800"/>
          <a:stretch/>
        </p:blipFill>
        <p:spPr>
          <a:xfrm>
            <a:off x="317499" y="266699"/>
            <a:ext cx="8070925" cy="367320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C3FD5-CE65-4994-8F88-98AF3B00D60B}"/>
              </a:ext>
            </a:extLst>
          </p:cNvPr>
          <p:cNvSpPr/>
          <p:nvPr/>
        </p:nvSpPr>
        <p:spPr bwMode="auto">
          <a:xfrm rot="16200000">
            <a:off x="1260124" y="2562380"/>
            <a:ext cx="360040" cy="5760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E53961D-6E81-4C6A-9B2C-D77D6264F8DD}"/>
              </a:ext>
            </a:extLst>
          </p:cNvPr>
          <p:cNvSpPr/>
          <p:nvPr/>
        </p:nvSpPr>
        <p:spPr bwMode="auto">
          <a:xfrm rot="16200000">
            <a:off x="3383867" y="2319556"/>
            <a:ext cx="360040" cy="5760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6C341F2-2292-418A-9E9F-B30D652418A4}"/>
              </a:ext>
            </a:extLst>
          </p:cNvPr>
          <p:cNvSpPr/>
          <p:nvPr/>
        </p:nvSpPr>
        <p:spPr>
          <a:xfrm rot="16200000" flipH="1">
            <a:off x="3208637" y="1333231"/>
            <a:ext cx="716040" cy="1434620"/>
          </a:xfrm>
          <a:prstGeom prst="homePlate">
            <a:avLst/>
          </a:prstGeom>
          <a:solidFill>
            <a:srgbClr val="00B0F0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7ECDA5-89A6-4477-80F0-7E9D977FBA6A}"/>
              </a:ext>
            </a:extLst>
          </p:cNvPr>
          <p:cNvSpPr/>
          <p:nvPr/>
        </p:nvSpPr>
        <p:spPr>
          <a:xfrm>
            <a:off x="2849348" y="1695275"/>
            <a:ext cx="1434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전원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7952922A-751C-4D0C-8E36-55AF516536DC}"/>
              </a:ext>
            </a:extLst>
          </p:cNvPr>
          <p:cNvSpPr/>
          <p:nvPr/>
        </p:nvSpPr>
        <p:spPr>
          <a:xfrm rot="16200000">
            <a:off x="1106886" y="2711899"/>
            <a:ext cx="716042" cy="1434620"/>
          </a:xfrm>
          <a:prstGeom prst="homePlate">
            <a:avLst/>
          </a:prstGeom>
          <a:solidFill>
            <a:srgbClr val="00B0F0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DD9F91-7489-46E4-A412-49A70E9CEC5E}"/>
              </a:ext>
            </a:extLst>
          </p:cNvPr>
          <p:cNvSpPr/>
          <p:nvPr/>
        </p:nvSpPr>
        <p:spPr>
          <a:xfrm>
            <a:off x="747598" y="3364128"/>
            <a:ext cx="1434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전원</a:t>
            </a:r>
            <a:endParaRPr lang="en-US" altLang="ko-KR" sz="1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BD831-F878-41EA-814E-8CC86F3673C6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565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6" y="195263"/>
            <a:ext cx="8230069" cy="410467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 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C18D60-3E67-498F-9270-5AB1D5FBC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10" r="350" b="37910"/>
          <a:stretch/>
        </p:blipFill>
        <p:spPr>
          <a:xfrm>
            <a:off x="333829" y="266698"/>
            <a:ext cx="8106115" cy="366667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E53961D-6E81-4C6A-9B2C-D77D6264F8DD}"/>
              </a:ext>
            </a:extLst>
          </p:cNvPr>
          <p:cNvSpPr/>
          <p:nvPr/>
        </p:nvSpPr>
        <p:spPr bwMode="auto">
          <a:xfrm rot="16200000">
            <a:off x="5090550" y="958101"/>
            <a:ext cx="360040" cy="86409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 w="38100">
            <a:solidFill>
              <a:srgbClr val="00B0F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6C341F2-2292-418A-9E9F-B30D652418A4}"/>
              </a:ext>
            </a:extLst>
          </p:cNvPr>
          <p:cNvSpPr/>
          <p:nvPr/>
        </p:nvSpPr>
        <p:spPr>
          <a:xfrm rot="16200000" flipH="1">
            <a:off x="4912550" y="-748304"/>
            <a:ext cx="716040" cy="3162812"/>
          </a:xfrm>
          <a:prstGeom prst="homePlate">
            <a:avLst>
              <a:gd name="adj" fmla="val 32642"/>
            </a:avLst>
          </a:prstGeom>
          <a:solidFill>
            <a:srgbClr val="00B0F0"/>
          </a:solidFill>
        </p:spPr>
        <p:txBody>
          <a:bodyPr wrap="none" lIns="72000" tIns="0" rIns="0" bIns="0" anchor="ctr" anchorCtr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altLang="ko-KR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7ECDA5-89A6-4477-80F0-7E9D977FBA6A}"/>
              </a:ext>
            </a:extLst>
          </p:cNvPr>
          <p:cNvSpPr/>
          <p:nvPr/>
        </p:nvSpPr>
        <p:spPr>
          <a:xfrm>
            <a:off x="3689165" y="477836"/>
            <a:ext cx="31628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리셋 신호</a:t>
            </a:r>
            <a:b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B2</a:t>
            </a:r>
            <a:r>
              <a:rPr lang="ko-KR" altLang="en-US" sz="1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의해 생성되는 신호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8429A-1DC6-429B-A227-9EA74753DEBC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4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745062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보드의 주요 회로 분석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MCU </a:t>
            </a:r>
            <a:r>
              <a:rPr lang="ko-KR" altLang="en-US" sz="2000" spc="0" dirty="0">
                <a:solidFill>
                  <a:schemeClr val="tx1"/>
                </a:solidFill>
              </a:rPr>
              <a:t>파트 </a:t>
            </a:r>
            <a:r>
              <a:rPr lang="en-US" altLang="ko-KR" sz="2000" spc="0" dirty="0">
                <a:solidFill>
                  <a:schemeClr val="tx1"/>
                </a:solidFill>
              </a:rPr>
              <a:t>C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9A1FFC87-C577-45D9-8FE6-EA790A7B6E9F}"/>
              </a:ext>
            </a:extLst>
          </p:cNvPr>
          <p:cNvSpPr/>
          <p:nvPr/>
        </p:nvSpPr>
        <p:spPr bwMode="auto">
          <a:xfrm>
            <a:off x="539751" y="1557338"/>
            <a:ext cx="3828063" cy="2310556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bypass capacitor</a:t>
            </a:r>
          </a:p>
        </p:txBody>
      </p:sp>
      <p:sp>
        <p:nvSpPr>
          <p:cNvPr id="68" name="양쪽 대괄호 67">
            <a:extLst>
              <a:ext uri="{FF2B5EF4-FFF2-40B4-BE49-F238E27FC236}">
                <a16:creationId xmlns:a16="http://schemas.microsoft.com/office/drawing/2014/main" id="{118AC27E-8EFB-4CEF-AE49-28251B672C35}"/>
              </a:ext>
            </a:extLst>
          </p:cNvPr>
          <p:cNvSpPr/>
          <p:nvPr/>
        </p:nvSpPr>
        <p:spPr bwMode="auto">
          <a:xfrm rot="5400000">
            <a:off x="5719449" y="497118"/>
            <a:ext cx="1954267" cy="4393183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100nF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크기의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커패시터가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여러 개 연결되어 있음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커패시터를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바이패스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커패시터라고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함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전원의 노이즈를 제거하는 역할을 함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순서도: 문서 68">
            <a:extLst>
              <a:ext uri="{FF2B5EF4-FFF2-40B4-BE49-F238E27FC236}">
                <a16:creationId xmlns:a16="http://schemas.microsoft.com/office/drawing/2014/main" id="{BA160A7D-5184-4A8C-86AB-D6FD6475095D}"/>
              </a:ext>
            </a:extLst>
          </p:cNvPr>
          <p:cNvSpPr/>
          <p:nvPr/>
        </p:nvSpPr>
        <p:spPr bwMode="auto">
          <a:xfrm>
            <a:off x="4499991" y="1716566"/>
            <a:ext cx="4393183" cy="519051"/>
          </a:xfrm>
          <a:prstGeom prst="flowChartDocument">
            <a:avLst/>
          </a:prstGeom>
          <a:solidFill>
            <a:srgbClr val="00B0F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bypass capacitor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34F4869-640B-45EA-BC1E-E97306EF4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58" y="1585380"/>
            <a:ext cx="3758809" cy="1966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E15C7D-C8C5-4455-BE46-18D8573AE956}"/>
              </a:ext>
            </a:extLst>
          </p:cNvPr>
          <p:cNvSpPr txBox="1"/>
          <p:nvPr/>
        </p:nvSpPr>
        <p:spPr bwMode="auto">
          <a:xfrm>
            <a:off x="482599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0111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745062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보드의 주요 회로 분석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ST-Link</a:t>
            </a:r>
            <a:r>
              <a:rPr lang="ko-KR" altLang="en-US" sz="2000" spc="0" dirty="0">
                <a:solidFill>
                  <a:schemeClr val="tx1"/>
                </a:solidFill>
              </a:rPr>
              <a:t>파트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488CD946-33BE-470E-B992-33CFF7747038}"/>
              </a:ext>
            </a:extLst>
          </p:cNvPr>
          <p:cNvSpPr txBox="1">
            <a:spLocks/>
          </p:cNvSpPr>
          <p:nvPr/>
        </p:nvSpPr>
        <p:spPr>
          <a:xfrm>
            <a:off x="896805" y="2428292"/>
            <a:ext cx="828072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USB</a:t>
            </a:r>
            <a:r>
              <a:rPr lang="ko-KR" altLang="en-US" sz="1800" spc="0" dirty="0">
                <a:solidFill>
                  <a:schemeClr val="tx1"/>
                </a:solidFill>
              </a:rPr>
              <a:t>를 통해 보드 전체에 </a:t>
            </a:r>
            <a:r>
              <a:rPr lang="en-US" altLang="ko-KR" sz="1800" spc="0" dirty="0">
                <a:solidFill>
                  <a:schemeClr val="tx1"/>
                </a:solidFill>
              </a:rPr>
              <a:t>5V</a:t>
            </a:r>
            <a:r>
              <a:rPr lang="ko-KR" altLang="en-US" sz="1800" spc="0" dirty="0">
                <a:solidFill>
                  <a:schemeClr val="tx1"/>
                </a:solidFill>
              </a:rPr>
              <a:t>전원 공급</a:t>
            </a: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en-US" altLang="ko-KR" sz="1800" spc="0" dirty="0">
                <a:solidFill>
                  <a:schemeClr val="tx1"/>
                </a:solidFill>
              </a:rPr>
              <a:t>JTAG </a:t>
            </a:r>
            <a:r>
              <a:rPr lang="ko-KR" altLang="en-US" sz="1800" spc="0" dirty="0" err="1">
                <a:solidFill>
                  <a:schemeClr val="tx1"/>
                </a:solidFill>
              </a:rPr>
              <a:t>디버거</a:t>
            </a:r>
            <a:r>
              <a:rPr lang="ko-KR" altLang="en-US" sz="1800" spc="0" dirty="0">
                <a:solidFill>
                  <a:schemeClr val="tx1"/>
                </a:solidFill>
              </a:rPr>
              <a:t> 역할</a:t>
            </a:r>
          </a:p>
          <a:p>
            <a:pPr marL="273050" indent="-2730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나눔고딕" panose="020D0604000000000000" pitchFamily="50" charset="-127"/>
              <a:buChar char="⇢"/>
            </a:pPr>
            <a:r>
              <a:rPr lang="ko-KR" altLang="en-US" sz="1800" spc="0" dirty="0">
                <a:solidFill>
                  <a:schemeClr val="tx1"/>
                </a:solidFill>
              </a:rPr>
              <a:t>메인 </a:t>
            </a:r>
            <a:r>
              <a:rPr lang="en-US" altLang="ko-KR" sz="1800" spc="0" dirty="0">
                <a:solidFill>
                  <a:schemeClr val="tx1"/>
                </a:solidFill>
              </a:rPr>
              <a:t>MCU</a:t>
            </a:r>
            <a:r>
              <a:rPr lang="ko-KR" altLang="en-US" sz="1800" spc="0" dirty="0">
                <a:solidFill>
                  <a:schemeClr val="tx1"/>
                </a:solidFill>
              </a:rPr>
              <a:t>와 호스트 </a:t>
            </a:r>
            <a:r>
              <a:rPr lang="en-US" altLang="ko-KR" sz="1800" spc="0" dirty="0">
                <a:solidFill>
                  <a:schemeClr val="tx1"/>
                </a:solidFill>
              </a:rPr>
              <a:t>PC</a:t>
            </a:r>
            <a:r>
              <a:rPr lang="ko-KR" altLang="en-US" sz="1800" spc="0" dirty="0">
                <a:solidFill>
                  <a:schemeClr val="tx1"/>
                </a:solidFill>
              </a:rPr>
              <a:t>간의 </a:t>
            </a:r>
            <a:r>
              <a:rPr lang="en-US" altLang="ko-KR" sz="1800" spc="0" dirty="0">
                <a:solidFill>
                  <a:schemeClr val="tx1"/>
                </a:solidFill>
              </a:rPr>
              <a:t>UART</a:t>
            </a:r>
            <a:r>
              <a:rPr lang="ko-KR" altLang="en-US" sz="1800" spc="0" dirty="0">
                <a:solidFill>
                  <a:schemeClr val="tx1"/>
                </a:solidFill>
              </a:rPr>
              <a:t>통신의 중재자 역할</a:t>
            </a:r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E1D4CAFF-447C-4239-BCA8-E35964DE32A1}"/>
              </a:ext>
            </a:extLst>
          </p:cNvPr>
          <p:cNvSpPr/>
          <p:nvPr/>
        </p:nvSpPr>
        <p:spPr bwMode="auto">
          <a:xfrm>
            <a:off x="817990" y="1549192"/>
            <a:ext cx="8075129" cy="729746"/>
          </a:xfrm>
          <a:prstGeom prst="rightBracket">
            <a:avLst>
              <a:gd name="adj" fmla="val 0"/>
            </a:avLst>
          </a:prstGeom>
          <a:solidFill>
            <a:srgbClr val="FF5F9E">
              <a:alpha val="12000"/>
            </a:srgbClr>
          </a:solidFill>
          <a:ln w="12700">
            <a:solidFill>
              <a:srgbClr val="FF339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ko-KR" altLang="en-US" sz="18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모서리가 둥근 직사각형 13">
            <a:extLst>
              <a:ext uri="{FF2B5EF4-FFF2-40B4-BE49-F238E27FC236}">
                <a16:creationId xmlns:a16="http://schemas.microsoft.com/office/drawing/2014/main" id="{1D06FBF4-50B2-406A-967F-E9E2AB03AB23}"/>
              </a:ext>
            </a:extLst>
          </p:cNvPr>
          <p:cNvSpPr/>
          <p:nvPr/>
        </p:nvSpPr>
        <p:spPr bwMode="auto">
          <a:xfrm>
            <a:off x="547019" y="1644065"/>
            <a:ext cx="540000" cy="540000"/>
          </a:xfrm>
          <a:prstGeom prst="roundRect">
            <a:avLst>
              <a:gd name="adj" fmla="val 50000"/>
            </a:avLst>
          </a:prstGeom>
          <a:solidFill>
            <a:srgbClr val="EE70A3"/>
          </a:solidFill>
          <a:ln w="254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EDBFC6-D88E-47A9-B78D-06AB3AC30F90}"/>
              </a:ext>
            </a:extLst>
          </p:cNvPr>
          <p:cNvSpPr/>
          <p:nvPr/>
        </p:nvSpPr>
        <p:spPr>
          <a:xfrm>
            <a:off x="817990" y="1744788"/>
            <a:ext cx="8075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ST-Link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파트는 여러 가지 역할을 수행</a:t>
            </a:r>
          </a:p>
        </p:txBody>
      </p:sp>
    </p:spTree>
    <p:extLst>
      <p:ext uri="{BB962C8B-B14F-4D97-AF65-F5344CB8AC3E}">
        <p14:creationId xmlns:p14="http://schemas.microsoft.com/office/powerpoint/2010/main" val="34908925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DBB0057-7906-47A7-AA02-57FABE077208}"/>
              </a:ext>
            </a:extLst>
          </p:cNvPr>
          <p:cNvSpPr txBox="1"/>
          <p:nvPr/>
        </p:nvSpPr>
        <p:spPr bwMode="auto">
          <a:xfrm>
            <a:off x="222908" y="60382"/>
            <a:ext cx="88855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보드 하드웨어 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F08F2-34B5-45F7-8887-26A3EAAAAA83}"/>
              </a:ext>
            </a:extLst>
          </p:cNvPr>
          <p:cNvSpPr txBox="1"/>
          <p:nvPr/>
        </p:nvSpPr>
        <p:spPr bwMode="auto">
          <a:xfrm>
            <a:off x="547018" y="638846"/>
            <a:ext cx="4745062" cy="323732"/>
          </a:xfrm>
          <a:prstGeom prst="rect">
            <a:avLst/>
          </a:prstGeom>
          <a:noFill/>
          <a:ln>
            <a:noFill/>
          </a:ln>
        </p:spPr>
        <p:txBody>
          <a:bodyPr wrap="square" lIns="108000" tIns="0" rIns="0" bIns="0" rtlCol="0" anchor="ctr">
            <a:noAutofit/>
          </a:bodyPr>
          <a:lstStyle/>
          <a:p>
            <a:pPr algn="l"/>
            <a:r>
              <a:rPr lang="en-US" altLang="ko-KR" sz="2200" b="1" dirty="0">
                <a:latin typeface="나눔바른고딕" pitchFamily="50" charset="-127"/>
                <a:ea typeface="나눔바른고딕" pitchFamily="50" charset="-127"/>
              </a:rPr>
              <a:t>Nucleo-F429</a:t>
            </a:r>
            <a:r>
              <a:rPr lang="ko-KR" altLang="en-US" sz="2200" b="1" dirty="0">
                <a:latin typeface="나눔바른고딕" pitchFamily="50" charset="-127"/>
                <a:ea typeface="나눔바른고딕" pitchFamily="50" charset="-127"/>
              </a:rPr>
              <a:t> 보드의 주요 회로 분석</a:t>
            </a:r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B281FD7A-0BE7-4884-A9A3-8BD7EF281D42}"/>
              </a:ext>
            </a:extLst>
          </p:cNvPr>
          <p:cNvSpPr txBox="1">
            <a:spLocks/>
          </p:cNvSpPr>
          <p:nvPr/>
        </p:nvSpPr>
        <p:spPr>
          <a:xfrm>
            <a:off x="592510" y="1102960"/>
            <a:ext cx="6172670" cy="300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0" rIns="0" bIns="0" anchor="ctr">
            <a:noAutofit/>
          </a:bodyPr>
          <a:lstStyle>
            <a:defPPr>
              <a:defRPr lang="ko-KR"/>
            </a:defPPr>
            <a:lvl1pPr indent="0" defTabSz="914126" fontAlgn="base" latinLnBrk="0">
              <a:spcBef>
                <a:spcPts val="700"/>
              </a:spcBef>
              <a:spcAft>
                <a:spcPts val="0"/>
              </a:spcAft>
              <a:buFont typeface="Wingdings" panose="05000000000000000000" pitchFamily="2" charset="2"/>
              <a:buNone/>
              <a:defRPr kumimoji="1" b="1" spc="1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0" dirty="0">
                <a:solidFill>
                  <a:schemeClr val="tx1"/>
                </a:solidFill>
              </a:rPr>
              <a:t>ST-Link</a:t>
            </a:r>
            <a:r>
              <a:rPr lang="ko-KR" altLang="en-US" sz="2000" spc="0" dirty="0">
                <a:solidFill>
                  <a:schemeClr val="tx1"/>
                </a:solidFill>
              </a:rPr>
              <a:t>파트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DFCEE25-2DAB-4AD7-A9C4-C97924DA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932" y="633869"/>
            <a:ext cx="333686" cy="333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E3A0F4-CA35-4890-BEA5-59EEB01B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393" y="1145194"/>
            <a:ext cx="216000" cy="216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9A1FFC87-C577-45D9-8FE6-EA790A7B6E9F}"/>
              </a:ext>
            </a:extLst>
          </p:cNvPr>
          <p:cNvSpPr/>
          <p:nvPr/>
        </p:nvSpPr>
        <p:spPr bwMode="auto">
          <a:xfrm>
            <a:off x="539751" y="1557338"/>
            <a:ext cx="3828063" cy="2310556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bypass capacitor</a:t>
            </a:r>
          </a:p>
        </p:txBody>
      </p:sp>
      <p:sp>
        <p:nvSpPr>
          <p:cNvPr id="68" name="양쪽 대괄호 67">
            <a:extLst>
              <a:ext uri="{FF2B5EF4-FFF2-40B4-BE49-F238E27FC236}">
                <a16:creationId xmlns:a16="http://schemas.microsoft.com/office/drawing/2014/main" id="{118AC27E-8EFB-4CEF-AE49-28251B672C35}"/>
              </a:ext>
            </a:extLst>
          </p:cNvPr>
          <p:cNvSpPr/>
          <p:nvPr/>
        </p:nvSpPr>
        <p:spPr bwMode="auto">
          <a:xfrm rot="5400000">
            <a:off x="5719449" y="497118"/>
            <a:ext cx="1954267" cy="4393183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100nF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크기의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커패시터가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여러 개 연결되어 있음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커패시터를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바이패스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커패시터라고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함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전원의 노이즈를 제거하는 역할을 함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순서도: 문서 68">
            <a:extLst>
              <a:ext uri="{FF2B5EF4-FFF2-40B4-BE49-F238E27FC236}">
                <a16:creationId xmlns:a16="http://schemas.microsoft.com/office/drawing/2014/main" id="{BA160A7D-5184-4A8C-86AB-D6FD6475095D}"/>
              </a:ext>
            </a:extLst>
          </p:cNvPr>
          <p:cNvSpPr/>
          <p:nvPr/>
        </p:nvSpPr>
        <p:spPr bwMode="auto">
          <a:xfrm>
            <a:off x="4499991" y="1716566"/>
            <a:ext cx="4393183" cy="519051"/>
          </a:xfrm>
          <a:prstGeom prst="flowChartDocument">
            <a:avLst/>
          </a:prstGeom>
          <a:solidFill>
            <a:srgbClr val="00B0F0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bypass capacitor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A34F4869-640B-45EA-BC1E-E97306EF4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58" y="1585380"/>
            <a:ext cx="3758809" cy="1966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4E6AC-6A75-4672-8C42-3D9ECB362551}"/>
              </a:ext>
            </a:extLst>
          </p:cNvPr>
          <p:cNvSpPr txBox="1"/>
          <p:nvPr/>
        </p:nvSpPr>
        <p:spPr bwMode="auto">
          <a:xfrm>
            <a:off x="524879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228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7" y="195263"/>
            <a:ext cx="6144094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 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7DA358F-E026-40EB-9EB6-4493821B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6" y="231982"/>
            <a:ext cx="6084405" cy="4067959"/>
          </a:xfrm>
          <a:prstGeom prst="rect">
            <a:avLst/>
          </a:prstGeom>
        </p:spPr>
      </p:pic>
      <p:sp>
        <p:nvSpPr>
          <p:cNvPr id="18" name="순서도: 문서 17">
            <a:extLst>
              <a:ext uri="{FF2B5EF4-FFF2-40B4-BE49-F238E27FC236}">
                <a16:creationId xmlns:a16="http://schemas.microsoft.com/office/drawing/2014/main" id="{BF88BC71-5A15-4B6D-8818-58BC8A9BAF47}"/>
              </a:ext>
            </a:extLst>
          </p:cNvPr>
          <p:cNvSpPr/>
          <p:nvPr/>
        </p:nvSpPr>
        <p:spPr bwMode="auto">
          <a:xfrm>
            <a:off x="5220072" y="3003856"/>
            <a:ext cx="3673103" cy="787880"/>
          </a:xfrm>
          <a:prstGeom prst="flowChartDocument">
            <a:avLst/>
          </a:prstGeom>
          <a:solidFill>
            <a:srgbClr val="E48E1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 MCU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전달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4900A3B6-F13A-4F5F-9B78-97A88B3B5512}"/>
              </a:ext>
            </a:extLst>
          </p:cNvPr>
          <p:cNvSpPr/>
          <p:nvPr/>
        </p:nvSpPr>
        <p:spPr bwMode="auto">
          <a:xfrm rot="10800000">
            <a:off x="6950779" y="1371558"/>
            <a:ext cx="211689" cy="1448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F114B2-9B00-4EBF-9700-5A885CDF1060}"/>
              </a:ext>
            </a:extLst>
          </p:cNvPr>
          <p:cNvSpPr/>
          <p:nvPr/>
        </p:nvSpPr>
        <p:spPr bwMode="auto">
          <a:xfrm>
            <a:off x="5220072" y="843559"/>
            <a:ext cx="3673103" cy="527999"/>
          </a:xfrm>
          <a:prstGeom prst="rect">
            <a:avLst/>
          </a:prstGeom>
          <a:solidFill>
            <a:srgbClr val="7F7F7F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STM32F429 MCU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UART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변환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C534EF-CB2B-4DE1-A373-9A872021E9EB}"/>
              </a:ext>
            </a:extLst>
          </p:cNvPr>
          <p:cNvSpPr/>
          <p:nvPr/>
        </p:nvSpPr>
        <p:spPr bwMode="auto">
          <a:xfrm>
            <a:off x="5220072" y="1563658"/>
            <a:ext cx="3673103" cy="527999"/>
          </a:xfrm>
          <a:prstGeom prst="rect">
            <a:avLst/>
          </a:prstGeom>
          <a:solidFill>
            <a:srgbClr val="7F7F7F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전달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20EAE4-58BE-4911-A520-DB428B8A61BC}"/>
              </a:ext>
            </a:extLst>
          </p:cNvPr>
          <p:cNvSpPr/>
          <p:nvPr/>
        </p:nvSpPr>
        <p:spPr bwMode="auto">
          <a:xfrm>
            <a:off x="5220072" y="2283757"/>
            <a:ext cx="3673103" cy="527999"/>
          </a:xfrm>
          <a:prstGeom prst="rect">
            <a:avLst/>
          </a:prstGeom>
          <a:solidFill>
            <a:srgbClr val="7F7F7F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</a:t>
            </a:r>
            <a:b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UART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 변환</a:t>
            </a: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0AF21D87-80B8-4C36-85B4-CD588BB59004}"/>
              </a:ext>
            </a:extLst>
          </p:cNvPr>
          <p:cNvSpPr/>
          <p:nvPr/>
        </p:nvSpPr>
        <p:spPr bwMode="auto">
          <a:xfrm rot="10800000">
            <a:off x="6950779" y="2087488"/>
            <a:ext cx="211689" cy="1448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51F56E2F-E21C-4420-B96B-286B972EA605}"/>
              </a:ext>
            </a:extLst>
          </p:cNvPr>
          <p:cNvSpPr/>
          <p:nvPr/>
        </p:nvSpPr>
        <p:spPr bwMode="auto">
          <a:xfrm rot="10800000">
            <a:off x="6950779" y="2803418"/>
            <a:ext cx="211689" cy="14486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endParaRPr lang="ko-KR" altLang="en-US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188E0-3E2E-48FB-AEBF-9861F426190D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9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7" y="195263"/>
            <a:ext cx="6144094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 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7DA358F-E026-40EB-9EB6-4493821B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6" y="231982"/>
            <a:ext cx="6084405" cy="4067959"/>
          </a:xfrm>
          <a:prstGeom prst="rect">
            <a:avLst/>
          </a:prstGeom>
        </p:spPr>
      </p:pic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48C7B2F1-D4F7-43D7-BE68-D8796F34DE94}"/>
              </a:ext>
            </a:extLst>
          </p:cNvPr>
          <p:cNvSpPr/>
          <p:nvPr/>
        </p:nvSpPr>
        <p:spPr bwMode="auto">
          <a:xfrm rot="5400000">
            <a:off x="6084514" y="-812973"/>
            <a:ext cx="1224136" cy="4393183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E48E1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마이크로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규격의 커넥터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번핀인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VBUS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U5V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5V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전원 공급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순서도: 문서 14">
            <a:extLst>
              <a:ext uri="{FF2B5EF4-FFF2-40B4-BE49-F238E27FC236}">
                <a16:creationId xmlns:a16="http://schemas.microsoft.com/office/drawing/2014/main" id="{8DC1D0B3-555B-47A8-B807-9421CA4E57C3}"/>
              </a:ext>
            </a:extLst>
          </p:cNvPr>
          <p:cNvSpPr/>
          <p:nvPr/>
        </p:nvSpPr>
        <p:spPr bwMode="auto">
          <a:xfrm>
            <a:off x="4499991" y="771540"/>
            <a:ext cx="4393183" cy="519051"/>
          </a:xfrm>
          <a:prstGeom prst="flowChartDocument">
            <a:avLst/>
          </a:prstGeom>
          <a:solidFill>
            <a:srgbClr val="E48E1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CN1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AD75DE32-8E41-4E4A-8F15-3BCCE63A4EBA}"/>
              </a:ext>
            </a:extLst>
          </p:cNvPr>
          <p:cNvSpPr/>
          <p:nvPr/>
        </p:nvSpPr>
        <p:spPr bwMode="auto">
          <a:xfrm rot="5400000">
            <a:off x="5947922" y="778626"/>
            <a:ext cx="1497322" cy="4393183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E48E1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핀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포트를 통해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디버거와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UART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통신 수행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순서도: 문서 26">
            <a:extLst>
              <a:ext uri="{FF2B5EF4-FFF2-40B4-BE49-F238E27FC236}">
                <a16:creationId xmlns:a16="http://schemas.microsoft.com/office/drawing/2014/main" id="{90235749-3DA6-4C80-ADF4-7910745C0232}"/>
              </a:ext>
            </a:extLst>
          </p:cNvPr>
          <p:cNvSpPr/>
          <p:nvPr/>
        </p:nvSpPr>
        <p:spPr bwMode="auto">
          <a:xfrm>
            <a:off x="4499992" y="2226546"/>
            <a:ext cx="4393183" cy="519051"/>
          </a:xfrm>
          <a:prstGeom prst="flowChartDocument">
            <a:avLst/>
          </a:prstGeom>
          <a:solidFill>
            <a:srgbClr val="E48E1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STLINK_USB_DM, STLINK_USB_DP 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E0F13C-85A0-4C56-BE0F-441DD9E423EA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0649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2961E7-0D90-4933-A561-BEF22E75560C}"/>
              </a:ext>
            </a:extLst>
          </p:cNvPr>
          <p:cNvSpPr/>
          <p:nvPr/>
        </p:nvSpPr>
        <p:spPr bwMode="auto">
          <a:xfrm>
            <a:off x="256707" y="195263"/>
            <a:ext cx="6144094" cy="4426619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>
                <a:lumMod val="65000"/>
              </a:schemeClr>
            </a:bgClr>
          </a:patt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marL="0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MCU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 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7DA358F-E026-40EB-9EB6-4493821B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6" y="231982"/>
            <a:ext cx="6084405" cy="4067959"/>
          </a:xfrm>
          <a:prstGeom prst="rect">
            <a:avLst/>
          </a:prstGeom>
        </p:spPr>
      </p:pic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48C7B2F1-D4F7-43D7-BE68-D8796F34DE94}"/>
              </a:ext>
            </a:extLst>
          </p:cNvPr>
          <p:cNvSpPr/>
          <p:nvPr/>
        </p:nvSpPr>
        <p:spPr bwMode="auto">
          <a:xfrm rot="5400000">
            <a:off x="6084514" y="-812973"/>
            <a:ext cx="1224136" cy="4393183"/>
          </a:xfrm>
          <a:prstGeom prst="bracketPair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E48E1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576000" tIns="72000" bIns="72000" rtlCol="0" anchor="t"/>
          <a:lstStyle/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SWD (Serial-Wire Debug) 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핀들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rgbClr val="536FFF"/>
              </a:buClr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TCK, TMS, NRST, SWO</a:t>
            </a:r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구성됨</a:t>
            </a: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순서도: 문서 14">
            <a:extLst>
              <a:ext uri="{FF2B5EF4-FFF2-40B4-BE49-F238E27FC236}">
                <a16:creationId xmlns:a16="http://schemas.microsoft.com/office/drawing/2014/main" id="{8DC1D0B3-555B-47A8-B807-9421CA4E57C3}"/>
              </a:ext>
            </a:extLst>
          </p:cNvPr>
          <p:cNvSpPr/>
          <p:nvPr/>
        </p:nvSpPr>
        <p:spPr bwMode="auto">
          <a:xfrm>
            <a:off x="4499991" y="771540"/>
            <a:ext cx="4393183" cy="519051"/>
          </a:xfrm>
          <a:prstGeom prst="flowChartDocument">
            <a:avLst/>
          </a:prstGeom>
          <a:solidFill>
            <a:srgbClr val="E48E1C"/>
          </a:solidFill>
          <a:ln w="28575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ST-Link </a:t>
            </a:r>
            <a:r>
              <a:rPr lang="ko-KR" altLang="en-US" sz="1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디버거의</a:t>
            </a:r>
            <a:r>
              <a:rPr lang="ko-KR" alt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핀</a:t>
            </a:r>
            <a:endParaRPr lang="en-US" altLang="ko-KR" sz="1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3786C-DEC0-40A9-964E-F0C951A90389}"/>
              </a:ext>
            </a:extLst>
          </p:cNvPr>
          <p:cNvSpPr txBox="1"/>
          <p:nvPr/>
        </p:nvSpPr>
        <p:spPr bwMode="auto">
          <a:xfrm>
            <a:off x="228315" y="4702017"/>
            <a:ext cx="84105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en-US" altLang="ko-KR" sz="1000" kern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STM32 Nucleo-144 Board User Manual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04635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>
          <a:noFill/>
          <a:headEnd type="none" w="med" len="med"/>
          <a:tailEnd type="triangle" w="med" len="med"/>
        </a:ln>
        <a:effectLst/>
      </a:spPr>
      <a:bodyPr rtlCol="0" anchor="ctr"/>
      <a:lstStyle>
        <a:defPPr marL="0" algn="l">
          <a:defRPr dirty="0" smtClean="0">
            <a:solidFill>
              <a:sysClr val="windowText" lastClr="000000"/>
            </a:solidFill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lnDef>
      <a:spPr>
        <a:ln>
          <a:solidFill>
            <a:schemeClr val="tx1">
              <a:lumMod val="85000"/>
              <a:lumOff val="15000"/>
            </a:schemeClr>
          </a:solidFill>
          <a:headEnd type="none" w="med" len="me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</a:spPr>
      <a:bodyPr wrap="square" rtlCol="0" anchor="t">
        <a:spAutoFit/>
      </a:bodyPr>
      <a:lstStyle>
        <a:defPPr algn="l">
          <a:defRPr sz="1800" b="1" dirty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48E1C"/>
        </a:solidFill>
        <a:ln w="28575">
          <a:noFill/>
          <a:headEnd type="none" w="med" len="med"/>
          <a:tailEnd type="triangle" w="med" len="med"/>
        </a:ln>
        <a:effectLst/>
      </a:spPr>
      <a:bodyPr rtlCol="0" anchor="ctr"/>
      <a:lstStyle>
        <a:defPPr marL="0" algn="l">
          <a:defRPr dirty="0" smtClean="0">
            <a:solidFill>
              <a:sysClr val="windowText" lastClr="000000"/>
            </a:solidFill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  <a:headEnd type="none" w="med" len="me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</a:spPr>
      <a:bodyPr wrap="square" rtlCol="0" anchor="t">
        <a:spAutoFit/>
      </a:bodyPr>
      <a:lstStyle>
        <a:defPPr algn="l">
          <a:defRPr sz="1800" b="1" dirty="0">
            <a:latin typeface="+mn-ea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72726</TotalTime>
  <Words>3693</Words>
  <Application>Microsoft Office PowerPoint</Application>
  <PresentationFormat>화면 슬라이드 쇼(16:9)</PresentationFormat>
  <Paragraphs>756</Paragraphs>
  <Slides>111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111</vt:i4>
      </vt:variant>
    </vt:vector>
  </HeadingPairs>
  <TitlesOfParts>
    <vt:vector size="123" baseType="lpstr">
      <vt:lpstr>나눔고딕</vt:lpstr>
      <vt:lpstr>나눔바른고딕</vt:lpstr>
      <vt:lpstr>나눔스퀘어 Bold</vt:lpstr>
      <vt:lpstr>나눔스퀘어 ExtraBold</vt:lpstr>
      <vt:lpstr>돋움</vt:lpstr>
      <vt:lpstr>맑은 고딕</vt:lpstr>
      <vt:lpstr>Arial</vt:lpstr>
      <vt:lpstr>Calibri</vt:lpstr>
      <vt:lpstr>Cambria</vt:lpstr>
      <vt:lpstr>Wingdings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CELK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스토리보드</dc:title>
  <dc:creator>CELK</dc:creator>
  <cp:lastModifiedBy>김남호</cp:lastModifiedBy>
  <cp:revision>5370</cp:revision>
  <cp:lastPrinted>2015-05-26T08:39:57Z</cp:lastPrinted>
  <dcterms:created xsi:type="dcterms:W3CDTF">2004-07-08T01:15:15Z</dcterms:created>
  <dcterms:modified xsi:type="dcterms:W3CDTF">2020-03-02T04:30:28Z</dcterms:modified>
</cp:coreProperties>
</file>